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9147" r:id="rId1"/>
    <p:sldMasterId id="2147488631" r:id="rId2"/>
  </p:sldMasterIdLst>
  <p:notesMasterIdLst>
    <p:notesMasterId r:id="rId67"/>
  </p:notesMasterIdLst>
  <p:handoutMasterIdLst>
    <p:handoutMasterId r:id="rId68"/>
  </p:handoutMasterIdLst>
  <p:sldIdLst>
    <p:sldId id="966" r:id="rId3"/>
    <p:sldId id="1098" r:id="rId4"/>
    <p:sldId id="1132" r:id="rId5"/>
    <p:sldId id="1099" r:id="rId6"/>
    <p:sldId id="1100" r:id="rId7"/>
    <p:sldId id="1194" r:id="rId8"/>
    <p:sldId id="1101" r:id="rId9"/>
    <p:sldId id="1112" r:id="rId10"/>
    <p:sldId id="1113" r:id="rId11"/>
    <p:sldId id="1117" r:id="rId12"/>
    <p:sldId id="1195" r:id="rId13"/>
    <p:sldId id="1223" r:id="rId14"/>
    <p:sldId id="1135" r:id="rId15"/>
    <p:sldId id="1122" r:id="rId16"/>
    <p:sldId id="1196" r:id="rId17"/>
    <p:sldId id="1136" r:id="rId18"/>
    <p:sldId id="1197" r:id="rId19"/>
    <p:sldId id="1134" r:id="rId20"/>
    <p:sldId id="1123" r:id="rId21"/>
    <p:sldId id="1137" r:id="rId22"/>
    <p:sldId id="1138" r:id="rId23"/>
    <p:sldId id="1198" r:id="rId24"/>
    <p:sldId id="1199" r:id="rId25"/>
    <p:sldId id="1139" r:id="rId26"/>
    <p:sldId id="1141" r:id="rId27"/>
    <p:sldId id="1142" r:id="rId28"/>
    <p:sldId id="1200" r:id="rId29"/>
    <p:sldId id="1140" r:id="rId30"/>
    <p:sldId id="1145" r:id="rId31"/>
    <p:sldId id="1146" r:id="rId32"/>
    <p:sldId id="1144" r:id="rId33"/>
    <p:sldId id="1147" r:id="rId34"/>
    <p:sldId id="1152" r:id="rId35"/>
    <p:sldId id="1154" r:id="rId36"/>
    <p:sldId id="1150" r:id="rId37"/>
    <p:sldId id="1149" r:id="rId38"/>
    <p:sldId id="1158" r:id="rId39"/>
    <p:sldId id="1192" r:id="rId40"/>
    <p:sldId id="1160" r:id="rId41"/>
    <p:sldId id="1161" r:id="rId42"/>
    <p:sldId id="1162" r:id="rId43"/>
    <p:sldId id="1201" r:id="rId44"/>
    <p:sldId id="1170" r:id="rId45"/>
    <p:sldId id="1171" r:id="rId46"/>
    <p:sldId id="1172" r:id="rId47"/>
    <p:sldId id="1174" r:id="rId48"/>
    <p:sldId id="1173" r:id="rId49"/>
    <p:sldId id="1169" r:id="rId50"/>
    <p:sldId id="1175" r:id="rId51"/>
    <p:sldId id="1177" r:id="rId52"/>
    <p:sldId id="1176" r:id="rId53"/>
    <p:sldId id="1205" r:id="rId54"/>
    <p:sldId id="1206" r:id="rId55"/>
    <p:sldId id="1207" r:id="rId56"/>
    <p:sldId id="1208" r:id="rId57"/>
    <p:sldId id="1209" r:id="rId58"/>
    <p:sldId id="1210" r:id="rId59"/>
    <p:sldId id="1211" r:id="rId60"/>
    <p:sldId id="1212" r:id="rId61"/>
    <p:sldId id="1213" r:id="rId62"/>
    <p:sldId id="1214" r:id="rId63"/>
    <p:sldId id="1224" r:id="rId64"/>
    <p:sldId id="1215" r:id="rId65"/>
    <p:sldId id="1159" r:id="rId66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0181B"/>
    <a:srgbClr val="9D032A"/>
    <a:srgbClr val="FFCCCC"/>
    <a:srgbClr val="FFFFFF"/>
    <a:srgbClr val="5EB8F6"/>
    <a:srgbClr val="000000"/>
    <a:srgbClr val="FF3300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14" autoAdjust="0"/>
    <p:restoredTop sz="94269" autoAdjust="0"/>
  </p:normalViewPr>
  <p:slideViewPr>
    <p:cSldViewPr>
      <p:cViewPr>
        <p:scale>
          <a:sx n="118" d="100"/>
          <a:sy n="118" d="100"/>
        </p:scale>
        <p:origin x="-144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C747228-B256-42D8-BF8F-B0E42B2F7D4A}" type="datetimeFigureOut">
              <a:rPr lang="pl-PL"/>
              <a:pPr>
                <a:defRPr/>
              </a:pPr>
              <a:t>2018-10-07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315" tIns="45656" rIns="91315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5BA0D506-5764-4C39-96A4-8CEE5BBA8EA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917F57-376A-4F45-B944-669F6A7E0E00}" type="datetimeFigureOut">
              <a:rPr lang="pl-PL"/>
              <a:pPr>
                <a:defRPr/>
              </a:pPr>
              <a:t>2018-10-07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62525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5" tIns="45656" rIns="91315" bIns="45656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315" tIns="45656" rIns="91315" bIns="45656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5300"/>
          </a:xfrm>
          <a:prstGeom prst="rect">
            <a:avLst/>
          </a:prstGeom>
        </p:spPr>
        <p:txBody>
          <a:bodyPr vert="horz" lIns="91315" tIns="45656" rIns="91315" bIns="4565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5300"/>
          </a:xfrm>
          <a:prstGeom prst="rect">
            <a:avLst/>
          </a:prstGeom>
        </p:spPr>
        <p:txBody>
          <a:bodyPr vert="horz" wrap="square" lIns="91315" tIns="45656" rIns="91315" bIns="4565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E6F58F7-68FD-4490-BEA8-8B03ED21A2E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259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B5378F-0E1D-4014-9CCB-54E4C2118BCE}" type="slidenum">
              <a:rPr lang="pl-PL" altLang="pl-PL">
                <a:solidFill>
                  <a:srgbClr val="000000"/>
                </a:solidFill>
              </a:rPr>
              <a:pPr/>
              <a:t>1</a:t>
            </a:fld>
            <a:endParaRPr lang="pl-PL" altLang="pl-PL">
              <a:solidFill>
                <a:srgbClr val="000000"/>
              </a:solidFill>
            </a:endParaRPr>
          </a:p>
        </p:txBody>
      </p:sp>
      <p:sp>
        <p:nvSpPr>
          <p:cNvPr id="35845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altLang="pl-PL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26981" name="Symbol zastępczy numeru slajdu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6A135E5-720E-4137-A3BE-16FD47E08737}" type="slidenum">
              <a:rPr lang="pl-PL" altLang="pl-PL"/>
              <a:pPr/>
              <a:t>3</a:t>
            </a:fld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3107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451C918-D7D9-4EA4-BA27-802559ED6FCF}" type="slidenum">
              <a:rPr lang="pl-PL" altLang="pl-PL"/>
              <a:pPr/>
              <a:t>33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3312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2D2816F-9A68-4B9F-8952-DB5E5539E167}" type="slidenum">
              <a:rPr lang="pl-PL" altLang="pl-PL"/>
              <a:pPr/>
              <a:t>34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517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3517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65B0C2-714E-495B-923A-2A8E4B4846D2}" type="slidenum">
              <a:rPr lang="pl-PL" altLang="pl-PL"/>
              <a:pPr/>
              <a:t>43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3619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7A4F5BE-E9DB-4E17-BC5A-A7A76516CD00}" type="slidenum">
              <a:rPr lang="pl-PL" altLang="pl-PL"/>
              <a:pPr/>
              <a:t>44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37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7C83782-00EC-42E7-84FF-52E4DC83CAF0}" type="slidenum">
              <a:rPr lang="pl-PL" altLang="pl-PL"/>
              <a:pPr/>
              <a:t>45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3824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5D6F37E-B1E7-4DAC-84CF-FEF513DF28E3}" type="slidenum">
              <a:rPr lang="pl-PL" altLang="pl-PL"/>
              <a:pPr/>
              <a:t>47</a:t>
            </a:fld>
            <a:endParaRPr lang="pl-PL" altLang="pl-PL"/>
          </a:p>
        </p:txBody>
      </p:sp>
      <p:sp>
        <p:nvSpPr>
          <p:cNvPr id="18437" name="Symbol zastępczy stopki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is tre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395536" y="1700808"/>
            <a:ext cx="8229600" cy="4427862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2006600" y="458670"/>
            <a:ext cx="6660000" cy="5670000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ylizowany orze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8" descr="Logo - 3109 - 1 strona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Obraz 6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>
            <a:spLocks noChangeArrowheads="1"/>
          </p:cNvSpPr>
          <p:nvPr userDrawn="1"/>
        </p:nvSpPr>
        <p:spPr bwMode="auto">
          <a:xfrm>
            <a:off x="8516938" y="836613"/>
            <a:ext cx="576262" cy="369887"/>
          </a:xfrm>
          <a:prstGeom prst="rect">
            <a:avLst/>
          </a:prstGeom>
          <a:noFill/>
          <a:ln w="9525">
            <a:solidFill>
              <a:srgbClr val="9D032A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fld id="{7F871C96-B07E-438B-8AF3-545CBF5C9238}" type="slidenum">
              <a:rPr lang="pl-PL" altLang="pl-PL" b="1" smtClean="0">
                <a:solidFill>
                  <a:srgbClr val="9D032A"/>
                </a:solidFill>
              </a:rPr>
              <a:pPr algn="ctr" eaLnBrk="1" hangingPunct="1">
                <a:defRPr/>
              </a:pPr>
              <a:t>‹#›</a:t>
            </a:fld>
            <a:endParaRPr lang="pl-PL" altLang="pl-PL" b="1" smtClean="0">
              <a:solidFill>
                <a:srgbClr val="9D032A"/>
              </a:solidFill>
            </a:endParaRPr>
          </a:p>
        </p:txBody>
      </p:sp>
      <p:pic>
        <p:nvPicPr>
          <p:cNvPr id="5" name="Obraz 8" descr="Logo - 3109 - 1 strona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 userDrawn="1"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l-PL" altLang="pl-PL" smtClean="0"/>
          </a:p>
        </p:txBody>
      </p:sp>
      <p:pic>
        <p:nvPicPr>
          <p:cNvPr id="7" name="Obraz 12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pPr>
              <a:defRPr/>
            </a:pPr>
            <a:fld id="{F63997DD-A18C-49D9-B888-E7A72020C33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pPr>
              <a:defRPr/>
            </a:pPr>
            <a:fld id="{6C9716A5-1DAC-459F-ABD9-982AA767CBF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58595B"/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>
                <a:solidFill>
                  <a:srgbClr val="58595B"/>
                </a:solidFill>
                <a:latin typeface="Open Sans" pitchFamily="34" charset="0"/>
              </a:defRPr>
            </a:lvl1pPr>
          </a:lstStyle>
          <a:p>
            <a:pPr>
              <a:defRPr/>
            </a:pPr>
            <a:fld id="{22DF7CA8-2CE4-43C2-B6A3-9BBF4458E47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ójkąt prostokątny 12"/>
          <p:cNvSpPr/>
          <p:nvPr/>
        </p:nvSpPr>
        <p:spPr>
          <a:xfrm rot="10800000">
            <a:off x="1042988" y="-11113"/>
            <a:ext cx="8105775" cy="6869113"/>
          </a:xfrm>
          <a:custGeom>
            <a:avLst/>
            <a:gdLst>
              <a:gd name="connsiteX0" fmla="*/ 0 w 8100392"/>
              <a:gd name="connsiteY0" fmla="*/ 7256580 h 7256580"/>
              <a:gd name="connsiteX1" fmla="*/ 0 w 8100392"/>
              <a:gd name="connsiteY1" fmla="*/ 0 h 7256580"/>
              <a:gd name="connsiteX2" fmla="*/ 8100392 w 8100392"/>
              <a:gd name="connsiteY2" fmla="*/ 7256580 h 7256580"/>
              <a:gd name="connsiteX3" fmla="*/ 0 w 8100392"/>
              <a:gd name="connsiteY3" fmla="*/ 7256580 h 7256580"/>
              <a:gd name="connsiteX0" fmla="*/ 0 w 8100392"/>
              <a:gd name="connsiteY0" fmla="*/ 7256580 h 7256580"/>
              <a:gd name="connsiteX1" fmla="*/ 0 w 8100392"/>
              <a:gd name="connsiteY1" fmla="*/ 0 h 7256580"/>
              <a:gd name="connsiteX2" fmla="*/ 414867 w 8100392"/>
              <a:gd name="connsiteY2" fmla="*/ 387423 h 7256580"/>
              <a:gd name="connsiteX3" fmla="*/ 8100392 w 8100392"/>
              <a:gd name="connsiteY3" fmla="*/ 7256580 h 7256580"/>
              <a:gd name="connsiteX4" fmla="*/ 0 w 8100392"/>
              <a:gd name="connsiteY4" fmla="*/ 7256580 h 7256580"/>
              <a:gd name="connsiteX0" fmla="*/ 0 w 8100392"/>
              <a:gd name="connsiteY0" fmla="*/ 6869157 h 6869157"/>
              <a:gd name="connsiteX1" fmla="*/ 2381 w 8100392"/>
              <a:gd name="connsiteY1" fmla="*/ 721 h 6869157"/>
              <a:gd name="connsiteX2" fmla="*/ 414867 w 8100392"/>
              <a:gd name="connsiteY2" fmla="*/ 0 h 6869157"/>
              <a:gd name="connsiteX3" fmla="*/ 8100392 w 8100392"/>
              <a:gd name="connsiteY3" fmla="*/ 6869157 h 6869157"/>
              <a:gd name="connsiteX4" fmla="*/ 0 w 8100392"/>
              <a:gd name="connsiteY4" fmla="*/ 6869157 h 6869157"/>
              <a:gd name="connsiteX0" fmla="*/ 4831 w 8105223"/>
              <a:gd name="connsiteY0" fmla="*/ 6869157 h 6869157"/>
              <a:gd name="connsiteX1" fmla="*/ 68 w 8105223"/>
              <a:gd name="connsiteY1" fmla="*/ 721 h 6869157"/>
              <a:gd name="connsiteX2" fmla="*/ 419698 w 8105223"/>
              <a:gd name="connsiteY2" fmla="*/ 0 h 6869157"/>
              <a:gd name="connsiteX3" fmla="*/ 8105223 w 8105223"/>
              <a:gd name="connsiteY3" fmla="*/ 6869157 h 6869157"/>
              <a:gd name="connsiteX4" fmla="*/ 4831 w 8105223"/>
              <a:gd name="connsiteY4" fmla="*/ 6869157 h 6869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05223" h="6869157">
                <a:moveTo>
                  <a:pt x="4831" y="6869157"/>
                </a:moveTo>
                <a:cubicBezTo>
                  <a:pt x="5625" y="4579678"/>
                  <a:pt x="-726" y="2290200"/>
                  <a:pt x="68" y="721"/>
                </a:cubicBezTo>
                <a:lnTo>
                  <a:pt x="419698" y="0"/>
                </a:lnTo>
                <a:lnTo>
                  <a:pt x="8105223" y="6869157"/>
                </a:lnTo>
                <a:lnTo>
                  <a:pt x="4831" y="6869157"/>
                </a:lnTo>
                <a:close/>
              </a:path>
            </a:pathLst>
          </a:custGeom>
          <a:solidFill>
            <a:srgbClr val="9D03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solidFill>
                <a:srgbClr val="58595B"/>
              </a:solidFill>
            </a:endParaRPr>
          </a:p>
        </p:txBody>
      </p:sp>
      <p:pic>
        <p:nvPicPr>
          <p:cNvPr id="4" name="Obraz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8588" y="3162300"/>
            <a:ext cx="1266825" cy="533400"/>
          </a:xfrm>
          <a:prstGeom prst="rect">
            <a:avLst/>
          </a:prstGeom>
          <a:solidFill>
            <a:schemeClr val="bg2"/>
          </a:solidFill>
          <a:ln w="203200" cap="sq">
            <a:solidFill>
              <a:schemeClr val="tx2"/>
            </a:solidFill>
            <a:miter lim="800000"/>
            <a:headEnd/>
            <a:tailEnd/>
          </a:ln>
        </p:spPr>
      </p:pic>
      <p:sp>
        <p:nvSpPr>
          <p:cNvPr id="11" name="Symbol zastępczy tekstu 10"/>
          <p:cNvSpPr>
            <a:spLocks noGrp="1"/>
          </p:cNvSpPr>
          <p:nvPr>
            <p:ph type="body" sz="quarter" idx="10"/>
          </p:nvPr>
        </p:nvSpPr>
        <p:spPr>
          <a:xfrm>
            <a:off x="0" y="0"/>
            <a:ext cx="9148763" cy="6858000"/>
          </a:xfrm>
        </p:spPr>
        <p:txBody>
          <a:bodyPr lIns="540000" tIns="540000" rIns="540000" bIns="540000" anchor="ctr">
            <a:normAutofit/>
          </a:bodyPr>
          <a:lstStyle>
            <a:lvl1pPr marL="0" indent="0">
              <a:spcBef>
                <a:spcPts val="0"/>
              </a:spcBef>
              <a:buNone/>
              <a:defRPr sz="1600" b="1">
                <a:solidFill>
                  <a:srgbClr val="9D032A"/>
                </a:solidFill>
                <a:latin typeface="Neo Sans Pro" pitchFamily="34" charset="0"/>
              </a:defRPr>
            </a:lvl1pPr>
            <a:lvl2pPr marL="0" indent="0" algn="l">
              <a:spcBef>
                <a:spcPts val="0"/>
              </a:spcBef>
              <a:buNone/>
              <a:defRPr sz="1400" baseline="0">
                <a:solidFill>
                  <a:srgbClr val="9D032A"/>
                </a:solidFill>
                <a:latin typeface="Neo Sans Pro" pitchFamily="34" charset="0"/>
              </a:defRPr>
            </a:lvl2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is tre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395536" y="1700808"/>
            <a:ext cx="8229600" cy="4427862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ymbol zastępczy zawartości 21"/>
          <p:cNvSpPr>
            <a:spLocks noGrp="1"/>
          </p:cNvSpPr>
          <p:nvPr>
            <p:ph sz="quarter" idx="10"/>
          </p:nvPr>
        </p:nvSpPr>
        <p:spPr>
          <a:xfrm>
            <a:off x="2006600" y="458670"/>
            <a:ext cx="6660000" cy="5670000"/>
          </a:xfrm>
        </p:spPr>
        <p:txBody>
          <a:bodyPr lIns="180000"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95536" y="471810"/>
            <a:ext cx="8229600" cy="940966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az 8" descr="Logo - 3109 - 1 strona.jpg"/>
          <p:cNvPicPr>
            <a:picLocks noChangeAspect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1028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431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pic>
        <p:nvPicPr>
          <p:cNvPr id="1029" name="Obraz 6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ole tekstowe 8"/>
          <p:cNvSpPr txBox="1">
            <a:spLocks noChangeArrowheads="1"/>
          </p:cNvSpPr>
          <p:nvPr userDrawn="1"/>
        </p:nvSpPr>
        <p:spPr bwMode="auto">
          <a:xfrm>
            <a:off x="8516938" y="836613"/>
            <a:ext cx="576262" cy="369887"/>
          </a:xfrm>
          <a:prstGeom prst="rect">
            <a:avLst/>
          </a:prstGeom>
          <a:noFill/>
          <a:ln w="9525">
            <a:solidFill>
              <a:srgbClr val="9D032A"/>
            </a:solidFill>
            <a:miter lim="800000"/>
            <a:headEnd/>
            <a:tailEnd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fld id="{F08A04B0-FCA0-4E6E-B1BB-8110023FDA7C}" type="slidenum">
              <a:rPr lang="pl-PL" altLang="pl-PL" b="1" smtClean="0">
                <a:solidFill>
                  <a:srgbClr val="9D032A"/>
                </a:solidFill>
              </a:rPr>
              <a:pPr algn="ctr" eaLnBrk="1" hangingPunct="1">
                <a:defRPr/>
              </a:pPr>
              <a:t>‹#›</a:t>
            </a:fld>
            <a:endParaRPr lang="pl-PL" altLang="pl-PL" b="1" smtClean="0">
              <a:solidFill>
                <a:srgbClr val="9D032A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794" r:id="rId1"/>
    <p:sldLayoutId id="2147489795" r:id="rId2"/>
    <p:sldLayoutId id="2147489796" r:id="rId3"/>
    <p:sldLayoutId id="2147489797" r:id="rId4"/>
    <p:sldLayoutId id="2147489798" r:id="rId5"/>
    <p:sldLayoutId id="2147489799" r:id="rId6"/>
    <p:sldLayoutId id="2147489800" r:id="rId7"/>
    <p:sldLayoutId id="2147489801" r:id="rId8"/>
    <p:sldLayoutId id="2147489802" r:id="rId9"/>
    <p:sldLayoutId id="2147489805" r:id="rId10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4318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2051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58595B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58595B">
                    <a:tint val="75000"/>
                  </a:srgb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803" r:id="rId1"/>
    <p:sldLayoutId id="2147489806" r:id="rId2"/>
    <p:sldLayoutId id="2147489807" r:id="rId3"/>
    <p:sldLayoutId id="2147489808" r:id="rId4"/>
    <p:sldLayoutId id="2147489809" r:id="rId5"/>
    <p:sldLayoutId id="2147489810" r:id="rId6"/>
    <p:sldLayoutId id="2147489811" r:id="rId7"/>
    <p:sldLayoutId id="2147489812" r:id="rId8"/>
    <p:sldLayoutId id="2147489813" r:id="rId9"/>
    <p:sldLayoutId id="2147489814" r:id="rId10"/>
    <p:sldLayoutId id="2147489804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Neo Sans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bbi-sekretariat@kbw.gov.p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bielsko-biala.pkw.gov.pl/" TargetMode="External"/><Relationship Id="rId4" Type="http://schemas.openxmlformats.org/officeDocument/2006/relationships/hyperlink" Target="http://pkw.gov.pl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10" Type="http://schemas.openxmlformats.org/officeDocument/2006/relationships/image" Target="../media/image18.png"/><Relationship Id="rId4" Type="http://schemas.openxmlformats.org/officeDocument/2006/relationships/image" Target="../media/image13.png"/><Relationship Id="rId9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5.jpeg"/><Relationship Id="rId4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7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1.emf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az 8" descr="Logo - 3109 - 1 stro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AutoShape 5" descr="Znalezione obrazy dla zapytania god&amp;lstrok;o polski"/>
          <p:cNvSpPr>
            <a:spLocks noChangeAspect="1" noChangeArrowheads="1"/>
          </p:cNvSpPr>
          <p:nvPr/>
        </p:nvSpPr>
        <p:spPr bwMode="auto">
          <a:xfrm>
            <a:off x="155575" y="-433388"/>
            <a:ext cx="771525" cy="91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>
              <a:solidFill>
                <a:srgbClr val="00000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39216" y="1844824"/>
            <a:ext cx="6479704" cy="1823576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  <a:softEdge rad="127000"/>
          </a:effectLst>
          <a:scene3d>
            <a:camera prst="orthographicFront"/>
            <a:lightRig rig="threePt" dir="t"/>
          </a:scene3d>
          <a:sp3d>
            <a:bevelT w="0" h="50800" prst="coolSlant"/>
            <a:bevelB prst="relaxedInset"/>
          </a:sp3d>
        </p:spPr>
        <p:txBody>
          <a:bodyPr>
            <a:spAutoFit/>
            <a:sp3d>
              <a:bevelT w="88900" h="19050"/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171450" algn="l"/>
                <a:tab pos="266700" algn="l"/>
              </a:tabLst>
              <a:defRPr/>
            </a:pPr>
            <a:r>
              <a:rPr lang="pl-PL" sz="4000" b="1" dirty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WYBORY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171450" algn="l"/>
                <a:tab pos="266700" algn="l"/>
              </a:tabLst>
              <a:defRPr/>
            </a:pPr>
            <a:r>
              <a:rPr lang="pl-PL" sz="4000" b="1" dirty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SAMORZĄDOWE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050" b="1" dirty="0">
              <a:solidFill>
                <a:srgbClr val="9D03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200" b="1" dirty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 października 2018 r. </a:t>
            </a:r>
            <a:endParaRPr lang="pl-PL" sz="2000" b="1" i="1" dirty="0">
              <a:solidFill>
                <a:srgbClr val="9D032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7" name="Obraz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67650" y="6316663"/>
            <a:ext cx="1185863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Prostokąt 2"/>
          <p:cNvSpPr>
            <a:spLocks noChangeArrowheads="1"/>
          </p:cNvSpPr>
          <p:nvPr/>
        </p:nvSpPr>
        <p:spPr bwMode="auto">
          <a:xfrm>
            <a:off x="392113" y="6083300"/>
            <a:ext cx="64817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1400">
                <a:solidFill>
                  <a:srgbClr val="9D032A"/>
                </a:solidFill>
                <a:cs typeface="Arial" charset="0"/>
              </a:rPr>
              <a:t>Opracowanie: </a:t>
            </a:r>
          </a:p>
          <a:p>
            <a:pPr eaLnBrk="1" hangingPunct="1"/>
            <a:endParaRPr lang="pl-PL" altLang="pl-PL" sz="500">
              <a:solidFill>
                <a:srgbClr val="9D032A"/>
              </a:solidFill>
              <a:cs typeface="Arial" charset="0"/>
            </a:endParaRPr>
          </a:p>
          <a:p>
            <a:pPr eaLnBrk="1" hangingPunct="1"/>
            <a:r>
              <a:rPr lang="pl-PL" altLang="pl-PL" sz="1400">
                <a:solidFill>
                  <a:srgbClr val="9D032A"/>
                </a:solidFill>
                <a:cs typeface="Arial" charset="0"/>
              </a:rPr>
              <a:t>© Krajowe Biuro Wyborcze </a:t>
            </a:r>
          </a:p>
        </p:txBody>
      </p:sp>
      <p:sp>
        <p:nvSpPr>
          <p:cNvPr id="13319" name="pole tekstowe 3"/>
          <p:cNvSpPr txBox="1">
            <a:spLocks noChangeArrowheads="1"/>
          </p:cNvSpPr>
          <p:nvPr/>
        </p:nvSpPr>
        <p:spPr bwMode="auto">
          <a:xfrm>
            <a:off x="392113" y="3789363"/>
            <a:ext cx="850106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2800" b="1" dirty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Szkolenie członków obwodowych komisji wyborczych ds. przeprowadzenia głosowania w obwodzie</a:t>
            </a:r>
          </a:p>
        </p:txBody>
      </p:sp>
      <p:cxnSp>
        <p:nvCxnSpPr>
          <p:cNvPr id="6" name="Łącznik prostoliniowy 5"/>
          <p:cNvCxnSpPr/>
          <p:nvPr/>
        </p:nvCxnSpPr>
        <p:spPr>
          <a:xfrm>
            <a:off x="395288" y="3644900"/>
            <a:ext cx="8424862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janowice-bestwina.pl/wp-content/uploads/2013/04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1411288"/>
            <a:ext cx="2447925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Prostokąt 1"/>
          <p:cNvSpPr>
            <a:spLocks noChangeArrowheads="1"/>
          </p:cNvSpPr>
          <p:nvPr/>
        </p:nvSpPr>
        <p:spPr bwMode="auto">
          <a:xfrm>
            <a:off x="155575" y="1241425"/>
            <a:ext cx="9096375" cy="529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Członkowie komisji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Uprawnienia mężów zaufania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Obserwatorzy społeczni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Obserwatorzy międzynarodowi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Dziennikarze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Lokal wyborczy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Zadania komisji przed dniem wyborów	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Zadania komisji w dniu wyborów przed otwarciem lokalu wyborczego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Zadania komisji w trakcie głosowania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Głosowanie przez pełnomocnika – szczególne zadania komisji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Głosowanie korespondencyjne – szczególne zadania komisji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Przebieg głosowania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Zakończenie głosowania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Szczególne zadania komisji w obwodach utworzonych w szpitalach </a:t>
            </a:r>
            <a:br>
              <a:rPr lang="pl-PL" altLang="pl-PL" sz="2000">
                <a:latin typeface="Franklin Gothic Book" pitchFamily="34" charset="0"/>
                <a:cs typeface="Arial" charset="0"/>
              </a:rPr>
            </a:br>
            <a:r>
              <a:rPr lang="pl-PL" altLang="pl-PL" sz="2000">
                <a:latin typeface="Franklin Gothic Book" pitchFamily="34" charset="0"/>
                <a:cs typeface="Arial" charset="0"/>
              </a:rPr>
              <a:t>i domach pomocy społecznej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pl-PL" altLang="pl-PL" sz="2000">
                <a:latin typeface="Franklin Gothic Book" pitchFamily="34" charset="0"/>
                <a:cs typeface="Arial" charset="0"/>
              </a:rPr>
              <a:t>Ponowne głosowanie w wyborach wójta</a:t>
            </a:r>
          </a:p>
          <a:p>
            <a:pPr marL="285750" indent="-285750">
              <a:buFont typeface="Wingdings" pitchFamily="2" charset="2"/>
              <a:buChar char="Ø"/>
            </a:pPr>
            <a:endParaRPr lang="pl-PL" altLang="pl-PL">
              <a:latin typeface="Franklin Gothic Book" pitchFamily="34" charset="0"/>
              <a:cs typeface="Arial" charset="0"/>
            </a:endParaRPr>
          </a:p>
        </p:txBody>
      </p:sp>
      <p:sp>
        <p:nvSpPr>
          <p:cNvPr id="14340" name="pole tekstowe 3"/>
          <p:cNvSpPr txBox="1">
            <a:spLocks noChangeArrowheads="1"/>
          </p:cNvSpPr>
          <p:nvPr/>
        </p:nvSpPr>
        <p:spPr bwMode="auto">
          <a:xfrm>
            <a:off x="2339975" y="476250"/>
            <a:ext cx="3373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PROGRAM SZKOLENIA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-36513" y="0"/>
            <a:ext cx="9144001" cy="551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pl-PL" altLang="pl-PL" sz="2000" b="1" dirty="0" smtClean="0">
              <a:latin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b="1" dirty="0" smtClean="0">
                <a:latin typeface="Times New Roman" pitchFamily="18" charset="0"/>
              </a:rPr>
              <a:t>Krajowe Biuro Wyborcze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b="1" dirty="0" smtClean="0">
                <a:latin typeface="Times New Roman" pitchFamily="18" charset="0"/>
              </a:rPr>
              <a:t>Delegatura w Bielsku-Białej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pl-PL" altLang="pl-PL" sz="1000" b="1" dirty="0" smtClean="0">
              <a:latin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</a:rPr>
              <a:t>43-300 Bielsko-Biała, ul. Piastowska 40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</a:rPr>
              <a:t>(budynek Śląskiego Urzędu Wojewódzkiego w Bielsku-Białej)</a:t>
            </a:r>
            <a:endParaRPr lang="pl-PL" altLang="pl-PL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  <a:cs typeface="Times New Roman" pitchFamily="18" charset="0"/>
              </a:rPr>
              <a:t>Tel.: (33) 813-63-74; 812-60-39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  <a:cs typeface="Times New Roman" pitchFamily="18" charset="0"/>
              </a:rPr>
              <a:t>Fax.: (33) 812-60-39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  <a:cs typeface="Times New Roman" pitchFamily="18" charset="0"/>
              </a:rPr>
              <a:t>Adres e-mail: </a:t>
            </a:r>
            <a:r>
              <a:rPr lang="pl-PL" altLang="pl-PL" sz="1800" dirty="0" smtClean="0">
                <a:latin typeface="Times New Roman" pitchFamily="18" charset="0"/>
                <a:cs typeface="Times New Roman" pitchFamily="18" charset="0"/>
                <a:hlinkClick r:id="rId3"/>
              </a:rPr>
              <a:t>bbi-sekretariat@kbw.gov.pl</a:t>
            </a:r>
            <a:endParaRPr lang="pl-PL" altLang="pl-PL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pl-PL" altLang="pl-PL" sz="105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</a:rPr>
              <a:t>              Komisarz Wyborczy w Bielsku-Białej I – </a:t>
            </a:r>
            <a:r>
              <a:rPr lang="pl-PL" altLang="pl-PL" sz="1800" b="1" dirty="0" smtClean="0">
                <a:latin typeface="Times New Roman" pitchFamily="18" charset="0"/>
              </a:rPr>
              <a:t>Ryszard BRYGIER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</a:rPr>
              <a:t>              Komisarz Wyborczy w Bielsku-Białej II – </a:t>
            </a:r>
            <a:r>
              <a:rPr lang="pl-PL" altLang="pl-PL" sz="1800" b="1" dirty="0" smtClean="0">
                <a:latin typeface="Times New Roman" pitchFamily="18" charset="0"/>
              </a:rPr>
              <a:t>Mariusz GRĄŻAWSKI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</a:rPr>
              <a:t>              Komisarz Wyborczy w Bielsku-Białej III – </a:t>
            </a:r>
            <a:r>
              <a:rPr lang="pl-PL" altLang="pl-PL" sz="1800" b="1" dirty="0" smtClean="0">
                <a:latin typeface="Times New Roman" pitchFamily="18" charset="0"/>
              </a:rPr>
              <a:t>Natalia WŁOCH-KLIŚ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</a:rPr>
              <a:t>              </a:t>
            </a:r>
            <a:endParaRPr lang="pl-PL" altLang="pl-PL" sz="1100" b="1" dirty="0" smtClean="0">
              <a:latin typeface="Times New Roman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800" dirty="0" smtClean="0">
                <a:latin typeface="Times New Roman" pitchFamily="18" charset="0"/>
              </a:rPr>
              <a:t>              Dyrektor Delegatury KBW w Bielsku-Białej – </a:t>
            </a:r>
            <a:r>
              <a:rPr lang="pl-PL" altLang="pl-PL" sz="1800" b="1" dirty="0" smtClean="0">
                <a:latin typeface="Times New Roman" pitchFamily="18" charset="0"/>
              </a:rPr>
              <a:t>Andrzej ADAMEK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pl-PL" altLang="pl-PL" sz="1400" dirty="0" smtClean="0">
              <a:latin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400" dirty="0" smtClean="0">
                <a:latin typeface="Times New Roman" pitchFamily="18" charset="0"/>
              </a:rPr>
              <a:t>                 </a:t>
            </a:r>
            <a:r>
              <a:rPr lang="pl-PL" altLang="pl-PL" sz="1600" dirty="0" smtClean="0">
                <a:latin typeface="Times New Roman" pitchFamily="18" charset="0"/>
              </a:rPr>
              <a:t>Pełnomocnik ds. obsługi informatycznej Komisarzy Wyborczych w Bielsku-Białej 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600" dirty="0" smtClean="0">
                <a:latin typeface="Times New Roman" pitchFamily="18" charset="0"/>
              </a:rPr>
              <a:t>    – </a:t>
            </a:r>
            <a:r>
              <a:rPr lang="pl-PL" altLang="pl-PL" sz="1600" b="1" dirty="0" smtClean="0">
                <a:latin typeface="Times New Roman" pitchFamily="18" charset="0"/>
              </a:rPr>
              <a:t>Bogdan KUBIK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600" dirty="0" smtClean="0">
                <a:latin typeface="Times New Roman" pitchFamily="18" charset="0"/>
              </a:rPr>
              <a:t>  </a:t>
            </a:r>
            <a:endParaRPr lang="pl-PL" altLang="pl-PL" sz="1600" b="1" dirty="0" smtClean="0">
              <a:latin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pl-PL" altLang="pl-PL" sz="1600" b="1" dirty="0" smtClean="0">
                <a:latin typeface="Times New Roman" pitchFamily="18" charset="0"/>
              </a:rPr>
              <a:t>              Strony internetowe: </a:t>
            </a:r>
            <a:r>
              <a:rPr lang="pl-PL" altLang="pl-PL" sz="1600" b="1" dirty="0" smtClean="0">
                <a:latin typeface="Times New Roman" pitchFamily="18" charset="0"/>
                <a:hlinkClick r:id="rId4"/>
              </a:rPr>
              <a:t>www.pkw.gov.pl</a:t>
            </a:r>
            <a:r>
              <a:rPr lang="pl-PL" altLang="pl-PL" sz="1600" b="1" dirty="0" smtClean="0">
                <a:latin typeface="Times New Roman" pitchFamily="18" charset="0"/>
              </a:rPr>
              <a:t> ; </a:t>
            </a:r>
            <a:r>
              <a:rPr lang="pl-PL" altLang="pl-PL" sz="1600" b="1" dirty="0" smtClean="0">
                <a:latin typeface="Times New Roman" pitchFamily="18" charset="0"/>
                <a:hlinkClick r:id="rId5"/>
              </a:rPr>
              <a:t>http://bielsko-biala.pkw.gov.pl</a:t>
            </a:r>
            <a:endParaRPr lang="pl-PL" altLang="pl-PL" sz="1400" dirty="0" smtClean="0">
              <a:latin typeface="Times New Roman" pitchFamily="18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pl-PL" altLang="pl-PL" sz="1800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Prostokąt 1"/>
          <p:cNvSpPr>
            <a:spLocks noChangeArrowheads="1"/>
          </p:cNvSpPr>
          <p:nvPr/>
        </p:nvSpPr>
        <p:spPr bwMode="auto">
          <a:xfrm>
            <a:off x="827088" y="652463"/>
            <a:ext cx="6219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PRAWA I OBOWIĄZKI CZŁONKÓW KOMISJI</a:t>
            </a:r>
          </a:p>
        </p:txBody>
      </p:sp>
      <p:pic>
        <p:nvPicPr>
          <p:cNvPr id="16387" name="Picture 2" descr="http://sp1.wroclaw.pl/old/sukcesy/gg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663" y="1125538"/>
            <a:ext cx="2144712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pole tekstowe 3"/>
          <p:cNvSpPr txBox="1">
            <a:spLocks noChangeArrowheads="1"/>
          </p:cNvSpPr>
          <p:nvPr/>
        </p:nvSpPr>
        <p:spPr bwMode="auto">
          <a:xfrm>
            <a:off x="2376488" y="1341438"/>
            <a:ext cx="6011862" cy="184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03" tIns="45702" rIns="91403" bIns="45702">
            <a:spAutoFit/>
          </a:bodyPr>
          <a:lstStyle/>
          <a:p>
            <a:pPr algn="just"/>
            <a:r>
              <a:rPr lang="pl-PL" altLang="pl-PL">
                <a:latin typeface="Franklin Gothic Book" pitchFamily="34" charset="0"/>
                <a:cs typeface="Arial" charset="0"/>
              </a:rPr>
              <a:t>           </a:t>
            </a:r>
            <a:r>
              <a:rPr lang="pl-PL" altLang="pl-PL" b="1">
                <a:latin typeface="Franklin Gothic Book" pitchFamily="34" charset="0"/>
                <a:cs typeface="Arial" charset="0"/>
              </a:rPr>
              <a:t>Członkowie Obwodowych Komisji Wyborczych </a:t>
            </a:r>
            <a:br>
              <a:rPr lang="pl-PL" altLang="pl-PL" b="1">
                <a:latin typeface="Franklin Gothic Book" pitchFamily="34" charset="0"/>
                <a:cs typeface="Arial" charset="0"/>
              </a:rPr>
            </a:br>
            <a:r>
              <a:rPr lang="pl-PL" altLang="pl-PL" b="1">
                <a:latin typeface="Franklin Gothic Book" pitchFamily="34" charset="0"/>
                <a:cs typeface="Arial" charset="0"/>
              </a:rPr>
              <a:t>ds. przeprowadzenia głosowania w obwodzie </a:t>
            </a:r>
            <a:r>
              <a:rPr lang="pl-PL" altLang="pl-PL" b="1" u="sng">
                <a:solidFill>
                  <a:srgbClr val="9D032A"/>
                </a:solidFill>
                <a:latin typeface="Franklin Gothic Book" pitchFamily="34" charset="0"/>
                <a:cs typeface="Arial" charset="0"/>
              </a:rPr>
              <a:t>zobowiązani są </a:t>
            </a:r>
            <a:r>
              <a:rPr lang="pl-PL" altLang="pl-PL">
                <a:latin typeface="Franklin Gothic Book" pitchFamily="34" charset="0"/>
                <a:cs typeface="Arial" charset="0"/>
              </a:rPr>
              <a:t>do zapoznania się z całością wytycznych - </a:t>
            </a:r>
            <a:r>
              <a:rPr lang="pl-PL" altLang="pl-PL" sz="1400" i="1">
                <a:latin typeface="Franklin Gothic Book" pitchFamily="34" charset="0"/>
                <a:cs typeface="Arial" charset="0"/>
              </a:rPr>
              <a:t>uchwała PKW z dnia 17 września 2018 r. w sprawie wytycznych dotyczących zadań i trybu przygotowania oraz przeprowadzenia głosowania w wyborach organów jednostek samorządu terytorialnego zarządzonym na dzień 21 października 2018 r</a:t>
            </a:r>
            <a:r>
              <a:rPr lang="pl-PL" altLang="pl-PL" sz="1400">
                <a:latin typeface="Franklin Gothic Book" pitchFamily="34" charset="0"/>
                <a:cs typeface="Arial" charset="0"/>
              </a:rPr>
              <a:t>.</a:t>
            </a:r>
            <a:endParaRPr lang="pl-PL" altLang="pl-PL" b="1" u="sng">
              <a:solidFill>
                <a:srgbClr val="9D032A"/>
              </a:solidFill>
              <a:latin typeface="Franklin Gothic Book" pitchFamily="34" charset="0"/>
              <a:cs typeface="Arial" charset="0"/>
            </a:endParaRPr>
          </a:p>
        </p:txBody>
      </p:sp>
      <p:pic>
        <p:nvPicPr>
          <p:cNvPr id="16389" name="Picture 6" descr="http://3.bp.blogspot.com/_dAF9To2jxaE/TEpSG0any0I/AAAAAAAAAqQ/RhtjrOAU-ic/s1600/computad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537075"/>
            <a:ext cx="17589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0" name="Symbol zastępczy zawartości 10"/>
          <p:cNvSpPr>
            <a:spLocks noGrp="1"/>
          </p:cNvSpPr>
          <p:nvPr>
            <p:ph sz="quarter" idx="4294967295"/>
          </p:nvPr>
        </p:nvSpPr>
        <p:spPr>
          <a:xfrm>
            <a:off x="2339975" y="4627563"/>
            <a:ext cx="6211888" cy="1754187"/>
          </a:xfrm>
        </p:spPr>
        <p:txBody>
          <a:bodyPr lIns="91403" tIns="45702" rIns="91403" bIns="45702">
            <a:spAutoFit/>
          </a:bodyPr>
          <a:lstStyle/>
          <a:p>
            <a:pPr indent="0">
              <a:buFont typeface="Arial" charset="0"/>
              <a:buNone/>
            </a:pPr>
            <a:r>
              <a:rPr lang="pl-PL" altLang="pl-PL" sz="2000" b="1" smtClean="0"/>
              <a:t>Obsługę i techniczno-materialne warunki pracy OKW,</a:t>
            </a:r>
            <a:br>
              <a:rPr lang="pl-PL" altLang="pl-PL" sz="2000" b="1" smtClean="0"/>
            </a:br>
            <a:r>
              <a:rPr lang="pl-PL" altLang="pl-PL" sz="2000" b="1" smtClean="0"/>
              <a:t>w tym możliwość wykorzystania techniki elektronicznej </a:t>
            </a:r>
            <a:r>
              <a:rPr lang="pl-PL" altLang="pl-PL" sz="2000" smtClean="0"/>
              <a:t>oraz</a:t>
            </a:r>
            <a:r>
              <a:rPr lang="pl-PL" altLang="pl-PL" sz="2000" b="1" smtClean="0"/>
              <a:t> wykonanie zadań związanych </a:t>
            </a:r>
            <a:br>
              <a:rPr lang="pl-PL" altLang="pl-PL" sz="2000" b="1" smtClean="0"/>
            </a:br>
            <a:r>
              <a:rPr lang="pl-PL" altLang="pl-PL" sz="2000" b="1" smtClean="0"/>
              <a:t>z organizacją i przeprowadzeniem wyborów </a:t>
            </a:r>
            <a:r>
              <a:rPr lang="pl-PL" altLang="pl-PL" sz="2000" smtClean="0"/>
              <a:t>na obszarze gminy </a:t>
            </a:r>
            <a:r>
              <a:rPr lang="pl-PL" altLang="pl-PL" sz="2000" b="1" smtClean="0"/>
              <a:t>zapewnia  wójt (burmistrz, prezydent miasta) zwany dalej </a:t>
            </a:r>
            <a:r>
              <a:rPr lang="pl-PL" altLang="pl-PL" sz="2000" b="1" smtClean="0">
                <a:solidFill>
                  <a:srgbClr val="90181B"/>
                </a:solidFill>
              </a:rPr>
              <a:t>,,wójtem”  </a:t>
            </a:r>
            <a:r>
              <a:rPr lang="pl-PL" altLang="pl-PL" sz="1200" smtClean="0"/>
              <a:t>(art. 156 § 1 Kodeksu wyborczego).</a:t>
            </a:r>
            <a:r>
              <a:rPr lang="pl-PL" altLang="pl-PL" sz="1200" b="1" smtClean="0"/>
              <a:t>  </a:t>
            </a:r>
          </a:p>
        </p:txBody>
      </p:sp>
      <p:sp>
        <p:nvSpPr>
          <p:cNvPr id="16391" name="Rectangle 1"/>
          <p:cNvSpPr>
            <a:spLocks noChangeArrowheads="1"/>
          </p:cNvSpPr>
          <p:nvPr/>
        </p:nvSpPr>
        <p:spPr bwMode="auto">
          <a:xfrm>
            <a:off x="179388" y="3213100"/>
            <a:ext cx="8785225" cy="1323975"/>
          </a:xfrm>
          <a:prstGeom prst="rect">
            <a:avLst/>
          </a:prstGeom>
          <a:noFill/>
          <a:ln w="38100">
            <a:solidFill>
              <a:srgbClr val="90181B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pl-PL" altLang="pl-PL" sz="2000">
                <a:cs typeface="Times New Roman" pitchFamily="18" charset="0"/>
              </a:rPr>
              <a:t>Zgodnie z art. 161 § 1 Kodeksu wyborczego wytyczne Państwowej Komisji Wyborczej są wiążące dla komisji niższego stopnia. </a:t>
            </a:r>
            <a:r>
              <a:rPr lang="pl-PL" altLang="pl-PL" sz="2000" b="1">
                <a:cs typeface="Times New Roman" pitchFamily="18" charset="0"/>
              </a:rPr>
              <a:t>Dlatego też członkowie komisji zobowiązani są zapoznać się z całością wytycznych i bezwzględnie je stosować</a:t>
            </a:r>
            <a:r>
              <a:rPr lang="pl-PL" altLang="pl-PL" sz="2000">
                <a:cs typeface="Times New Roman" pitchFamily="18" charset="0"/>
              </a:rPr>
              <a:t>.</a:t>
            </a:r>
            <a:endParaRPr lang="pl-PL" altLang="pl-PL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79388" y="549275"/>
            <a:ext cx="8229600" cy="63341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l-PL" sz="2000" b="1" dirty="0" smtClean="0">
                <a:solidFill>
                  <a:srgbClr val="9D032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NALEŻNOŚCI PIENIĘŻNE</a:t>
            </a:r>
            <a:endParaRPr lang="pl-PL" sz="2000" dirty="0">
              <a:latin typeface="Arial Black" panose="020B0A04020102020204" pitchFamily="34" charset="0"/>
            </a:endParaRPr>
          </a:p>
        </p:txBody>
      </p:sp>
      <p:sp>
        <p:nvSpPr>
          <p:cNvPr id="3" name="Prostokąt zaokrąglony 2"/>
          <p:cNvSpPr/>
          <p:nvPr/>
        </p:nvSpPr>
        <p:spPr>
          <a:xfrm>
            <a:off x="111125" y="1412875"/>
            <a:ext cx="8891588" cy="173196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altLang="pl-PL" b="1" dirty="0">
                <a:solidFill>
                  <a:schemeClr val="tx1"/>
                </a:solidFill>
                <a:latin typeface="Franklin Gothic Book" pitchFamily="34" charset="0"/>
              </a:rPr>
              <a:t>UCHWAŁA PAŃSTWOWEJ KOMISJI WYBORCZEJ</a:t>
            </a:r>
            <a:r>
              <a:rPr lang="pl-PL" altLang="pl-PL" dirty="0">
                <a:solidFill>
                  <a:schemeClr val="tx1"/>
                </a:solidFill>
                <a:latin typeface="Franklin Gothic Book" pitchFamily="34" charset="0"/>
              </a:rPr>
              <a:t> </a:t>
            </a:r>
            <a:br>
              <a:rPr lang="pl-PL" altLang="pl-PL" dirty="0">
                <a:solidFill>
                  <a:schemeClr val="tx1"/>
                </a:solidFill>
                <a:latin typeface="Franklin Gothic Book" pitchFamily="34" charset="0"/>
              </a:rPr>
            </a:br>
            <a:r>
              <a:rPr lang="pl-PL" altLang="pl-PL" dirty="0">
                <a:solidFill>
                  <a:schemeClr val="tx1"/>
                </a:solidFill>
                <a:latin typeface="Franklin Gothic Book" pitchFamily="34" charset="0"/>
              </a:rPr>
              <a:t>z dnia 23 sierpnia 2018 r. </a:t>
            </a:r>
            <a:br>
              <a:rPr lang="pl-PL" altLang="pl-PL" dirty="0">
                <a:solidFill>
                  <a:schemeClr val="tx1"/>
                </a:solidFill>
                <a:latin typeface="Franklin Gothic Book" pitchFamily="34" charset="0"/>
              </a:rPr>
            </a:br>
            <a:r>
              <a:rPr lang="pl-PL" altLang="pl-PL" b="1" dirty="0">
                <a:solidFill>
                  <a:schemeClr val="tx1"/>
                </a:solidFill>
                <a:latin typeface="Franklin Gothic Book" pitchFamily="34" charset="0"/>
              </a:rPr>
              <a:t>w sprawie </a:t>
            </a:r>
            <a:r>
              <a:rPr lang="pl-PL" b="1" dirty="0">
                <a:solidFill>
                  <a:schemeClr val="tx1"/>
                </a:solidFill>
                <a:latin typeface="Franklin Gothic Book" pitchFamily="34" charset="0"/>
              </a:rPr>
              <a:t>w sprawie należności pieniężnych przysługujących członkom komisji wyborczych w wyborach do organów jednostek samorządu terytorialnego</a:t>
            </a:r>
            <a:endParaRPr lang="pl-PL" altLang="pl-PL" b="1" dirty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17412" name="Prostokąt 3"/>
          <p:cNvSpPr>
            <a:spLocks noChangeArrowheads="1"/>
          </p:cNvSpPr>
          <p:nvPr/>
        </p:nvSpPr>
        <p:spPr bwMode="auto">
          <a:xfrm>
            <a:off x="561975" y="3213100"/>
            <a:ext cx="77454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latin typeface="Franklin Gothic Book" pitchFamily="34" charset="0"/>
              </a:rPr>
              <a:t>Członkom OKW </a:t>
            </a:r>
            <a:r>
              <a:rPr lang="pl-PL" altLang="pl-PL" sz="2000" b="1" u="sng">
                <a:solidFill>
                  <a:srgbClr val="9D032A"/>
                </a:solidFill>
                <a:latin typeface="Franklin Gothic Book" pitchFamily="34" charset="0"/>
              </a:rPr>
              <a:t>za czas związany z wykonywaniem zadań członka komisji </a:t>
            </a:r>
            <a:r>
              <a:rPr lang="pl-PL" altLang="pl-PL" sz="2000" b="1">
                <a:latin typeface="Franklin Gothic Book" pitchFamily="34" charset="0"/>
              </a:rPr>
              <a:t>przysługuje zryczałtowana dieta w wysokości:</a:t>
            </a:r>
          </a:p>
        </p:txBody>
      </p:sp>
      <p:sp>
        <p:nvSpPr>
          <p:cNvPr id="17413" name="Prostokąt 4"/>
          <p:cNvSpPr>
            <a:spLocks noChangeArrowheads="1"/>
          </p:cNvSpPr>
          <p:nvPr/>
        </p:nvSpPr>
        <p:spPr bwMode="auto">
          <a:xfrm>
            <a:off x="107950" y="4005263"/>
            <a:ext cx="88566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1) dla przewodniczących obwodowych komisji wyborczych - </a:t>
            </a:r>
            <a:r>
              <a:rPr lang="pl-PL" altLang="pl-PL" b="1">
                <a:solidFill>
                  <a:srgbClr val="9D032A"/>
                </a:solidFill>
                <a:latin typeface="Franklin Gothic Book" pitchFamily="34" charset="0"/>
              </a:rPr>
              <a:t>380 zł</a:t>
            </a:r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; </a:t>
            </a:r>
          </a:p>
          <a:p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2) dla zastępców przewodniczących obwodowych komisji wyborczych – </a:t>
            </a:r>
            <a:r>
              <a:rPr lang="pl-PL" altLang="pl-PL" b="1">
                <a:solidFill>
                  <a:srgbClr val="9D032A"/>
                </a:solidFill>
                <a:latin typeface="Franklin Gothic Book" pitchFamily="34" charset="0"/>
              </a:rPr>
              <a:t>330 zł</a:t>
            </a:r>
            <a:r>
              <a:rPr lang="pl-PL" altLang="pl-PL" b="1">
                <a:latin typeface="Franklin Gothic Book" pitchFamily="34" charset="0"/>
              </a:rPr>
              <a:t>; </a:t>
            </a:r>
          </a:p>
          <a:p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3) dla członków obwodowych komisji wyborczych – </a:t>
            </a:r>
            <a:r>
              <a:rPr lang="pl-PL" altLang="pl-PL" b="1">
                <a:solidFill>
                  <a:srgbClr val="9D032A"/>
                </a:solidFill>
                <a:latin typeface="Franklin Gothic Book" pitchFamily="34" charset="0"/>
              </a:rPr>
              <a:t>300 zł</a:t>
            </a:r>
            <a:r>
              <a:rPr lang="pl-PL" altLang="pl-PL" b="1">
                <a:solidFill>
                  <a:srgbClr val="000000"/>
                </a:solidFill>
                <a:latin typeface="Franklin Gothic Book" pitchFamily="34" charset="0"/>
              </a:rPr>
              <a:t>; </a:t>
            </a:r>
            <a:endParaRPr lang="pl-PL" altLang="pl-PL" b="1">
              <a:latin typeface="Franklin Gothic Book" pitchFamily="34" charset="0"/>
            </a:endParaRPr>
          </a:p>
        </p:txBody>
      </p:sp>
      <p:pic>
        <p:nvPicPr>
          <p:cNvPr id="17414" name="Obraz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4868863"/>
            <a:ext cx="1800225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Prostokąt 6"/>
          <p:cNvSpPr>
            <a:spLocks noChangeArrowheads="1"/>
          </p:cNvSpPr>
          <p:nvPr/>
        </p:nvSpPr>
        <p:spPr bwMode="auto">
          <a:xfrm>
            <a:off x="323850" y="5445125"/>
            <a:ext cx="5543550" cy="1011238"/>
          </a:xfrm>
          <a:prstGeom prst="rect">
            <a:avLst/>
          </a:prstGeom>
          <a:solidFill>
            <a:srgbClr val="FFCCCC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lIns="86457" tIns="43228" rIns="86457" bIns="43228">
            <a:spAutoFit/>
          </a:bodyPr>
          <a:lstStyle/>
          <a:p>
            <a:r>
              <a:rPr lang="pl-PL" altLang="pl-PL" sz="2000" b="1">
                <a:latin typeface="Franklin Gothic Book" pitchFamily="34" charset="0"/>
              </a:rPr>
              <a:t>W wyborach wójta w głosowaniu ponownym, dieta przysługuje w połowie </a:t>
            </a:r>
          </a:p>
          <a:p>
            <a:r>
              <a:rPr lang="pl-PL" altLang="pl-PL" sz="2000" b="1">
                <a:latin typeface="Franklin Gothic Book" pitchFamily="34" charset="0"/>
              </a:rPr>
              <a:t>wysokości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 txBox="1">
            <a:spLocks/>
          </p:cNvSpPr>
          <p:nvPr/>
        </p:nvSpPr>
        <p:spPr>
          <a:xfrm>
            <a:off x="179388" y="549275"/>
            <a:ext cx="8229600" cy="63341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l-PL" sz="2000" b="1" dirty="0" smtClean="0">
                <a:solidFill>
                  <a:srgbClr val="9D032A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NALEŻNOŚCI PIENIĘŻNE</a:t>
            </a:r>
            <a:endParaRPr lang="pl-PL" sz="2000" dirty="0">
              <a:latin typeface="Arial Black" panose="020B0A04020102020204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23850" y="1292225"/>
            <a:ext cx="8208963" cy="40941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sz="2000" b="1" dirty="0">
                <a:solidFill>
                  <a:srgbClr val="000000"/>
                </a:solidFill>
                <a:latin typeface="Arial Black" panose="020B0A04020102020204" pitchFamily="34" charset="0"/>
              </a:rPr>
              <a:t>UWAGA: </a:t>
            </a:r>
          </a:p>
          <a:p>
            <a:pPr>
              <a:defRPr/>
            </a:pPr>
            <a:endParaRPr lang="pl-PL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r>
              <a:rPr lang="pl-PL" sz="2000" b="1" dirty="0">
                <a:solidFill>
                  <a:srgbClr val="000000"/>
                </a:solidFill>
                <a:latin typeface="Arial" panose="020B0604020202020204" pitchFamily="34" charset="0"/>
              </a:rPr>
              <a:t>zryczałtowana dieta </a:t>
            </a:r>
            <a:r>
              <a:rPr lang="pl-PL" sz="2000" b="1" dirty="0">
                <a:solidFill>
                  <a:srgbClr val="000000"/>
                </a:solidFill>
                <a:latin typeface="Arial Black" panose="020B0A04020102020204" pitchFamily="34" charset="0"/>
              </a:rPr>
              <a:t>nie przysługuje</a:t>
            </a:r>
            <a:r>
              <a:rPr lang="pl-PL" sz="2000" b="1" dirty="0">
                <a:solidFill>
                  <a:srgbClr val="000000"/>
                </a:solidFill>
                <a:latin typeface="Arial" panose="020B0604020202020204" pitchFamily="34" charset="0"/>
              </a:rPr>
              <a:t>, jeżeli członek obwodowej komisji wyborczej nie uczestniczył w czynnościach związanych z przeprowadzeniem głosowania lub ustaleniem wyników głosowania.</a:t>
            </a:r>
          </a:p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endParaRPr lang="pl-PL" sz="20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  <a:defRPr/>
            </a:pPr>
            <a:r>
              <a:rPr lang="pl-PL" sz="2000" b="1" dirty="0">
                <a:solidFill>
                  <a:srgbClr val="000000"/>
                </a:solidFill>
                <a:latin typeface="Arial" panose="020B0604020202020204" pitchFamily="34" charset="0"/>
              </a:rPr>
              <a:t>dojazd członka obwodowej komisji wyborczej  na posiedzenie, szkolenie </a:t>
            </a:r>
            <a:r>
              <a:rPr lang="pl-PL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(o ile szkolenie przeprowadzane jest w tej samej gminie, w której siedzibę ma komisja)</a:t>
            </a:r>
            <a:r>
              <a:rPr lang="pl-PL" sz="2000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pl-PL" sz="2000" b="1" dirty="0">
                <a:solidFill>
                  <a:srgbClr val="000000"/>
                </a:solidFill>
                <a:latin typeface="Arial Black" panose="020B0A04020102020204" pitchFamily="34" charset="0"/>
              </a:rPr>
              <a:t>traktowane jest jako dojazd do miejsca pracy i w związku z tym członkowi komisji nie przysługuje zwrot kosztów dojazdu do siedziby komisji czy miejsca szkolenia.</a:t>
            </a:r>
            <a:endParaRPr lang="pl-PL" b="1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8436" name="Obraz 4" descr="File:Star N52 (rysunek).jpg - Wikimedia Commons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5445125"/>
            <a:ext cx="27368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az 3" descr="identyfikator.jpg"/>
          <p:cNvPicPr>
            <a:picLocks noChangeAspect="1"/>
          </p:cNvPicPr>
          <p:nvPr/>
        </p:nvPicPr>
        <p:blipFill>
          <a:blip r:embed="rId2"/>
          <a:srcRect t="18961"/>
          <a:stretch>
            <a:fillRect/>
          </a:stretch>
        </p:blipFill>
        <p:spPr bwMode="auto">
          <a:xfrm rot="-970816">
            <a:off x="4581525" y="1009650"/>
            <a:ext cx="2000250" cy="135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Prostokąt 1"/>
          <p:cNvSpPr>
            <a:spLocks noChangeArrowheads="1"/>
          </p:cNvSpPr>
          <p:nvPr/>
        </p:nvSpPr>
        <p:spPr bwMode="auto">
          <a:xfrm>
            <a:off x="1684338" y="652463"/>
            <a:ext cx="36083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altLang="pl-PL" sz="2000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CZŁONKOWIE KOMISJI </a:t>
            </a:r>
          </a:p>
        </p:txBody>
      </p:sp>
      <p:sp>
        <p:nvSpPr>
          <p:cNvPr id="3" name="Symbol zastępczy zawartości 2"/>
          <p:cNvSpPr txBox="1">
            <a:spLocks/>
          </p:cNvSpPr>
          <p:nvPr/>
        </p:nvSpPr>
        <p:spPr>
          <a:xfrm>
            <a:off x="30163" y="1341438"/>
            <a:ext cx="8789987" cy="4032250"/>
          </a:xfrm>
          <a:prstGeom prst="rect">
            <a:avLst/>
          </a:prstGeom>
          <a:noFill/>
        </p:spPr>
        <p:txBody>
          <a:bodyPr/>
          <a:lstStyle/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 są obowiązani nosić w widoczny sposób </a:t>
            </a:r>
            <a:b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    </a:t>
            </a:r>
            <a:r>
              <a:rPr lang="pl-PL" b="1" dirty="0">
                <a:latin typeface="Franklin Gothic Book" panose="020B0503020102020204" pitchFamily="34" charset="0"/>
                <a:cs typeface="Arial" panose="020B0604020202020204" pitchFamily="34" charset="0"/>
              </a:rPr>
              <a:t>identyfikatory</a:t>
            </a: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– w dniu głosowania;</a:t>
            </a: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pl-PL" sz="11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nie mogą udzielać </a:t>
            </a:r>
            <a:r>
              <a:rPr lang="pl-PL" b="1" dirty="0">
                <a:latin typeface="Franklin Gothic Book" panose="020B0503020102020204" pitchFamily="34" charset="0"/>
                <a:cs typeface="Arial" panose="020B0604020202020204" pitchFamily="34" charset="0"/>
              </a:rPr>
              <a:t>wyborcom pomocy </a:t>
            </a:r>
            <a:r>
              <a:rPr lang="pl-PL" b="1" u="sng" dirty="0">
                <a:latin typeface="Franklin Gothic Book" panose="020B0503020102020204" pitchFamily="34" charset="0"/>
                <a:cs typeface="Arial" panose="020B0604020202020204" pitchFamily="34" charset="0"/>
              </a:rPr>
              <a:t>w głosowaniu</a:t>
            </a:r>
            <a:r>
              <a:rPr lang="pl-PL" b="1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z wyjątkiem</a:t>
            </a: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   pomocy polegającej na udzielaniu głosującym stosownych informacji;</a:t>
            </a: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endParaRPr lang="pl-PL" sz="8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ct val="200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na wniosek wyborcy komisja jest obowiązana </a:t>
            </a:r>
            <a:r>
              <a:rPr lang="pl-PL" b="1" dirty="0">
                <a:latin typeface="Franklin Gothic Book" panose="020B0503020102020204" pitchFamily="34" charset="0"/>
                <a:cs typeface="Arial" panose="020B0604020202020204" pitchFamily="34" charset="0"/>
              </a:rPr>
              <a:t>wyjaśnić jej sposób głosowania</a:t>
            </a:r>
            <a:br>
              <a:rPr lang="pl-PL" b="1" dirty="0"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b="1" dirty="0">
                <a:latin typeface="Franklin Gothic Book" panose="020B0503020102020204" pitchFamily="34" charset="0"/>
                <a:cs typeface="Arial" panose="020B0604020202020204" pitchFamily="34" charset="0"/>
              </a:rPr>
              <a:t>    </a:t>
            </a: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oraz warunki ważności głosu, zgodnie z informacją umieszczoną na karcie </a:t>
            </a:r>
            <a:b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   do głosowania;</a:t>
            </a:r>
          </a:p>
          <a:p>
            <a:pPr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r>
              <a:rPr lang="pl-PL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przewodniczący komisji </a:t>
            </a:r>
            <a:r>
              <a:rPr lang="pl-PL" b="1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odpowiada za utrzymanie porządku i spokoju, czuwa</a:t>
            </a:r>
            <a:br>
              <a:rPr lang="pl-PL" b="1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b="1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    nad przestrzeganiem tajności głosowania, </a:t>
            </a:r>
          </a:p>
          <a:p>
            <a:pPr algn="just">
              <a:spcBef>
                <a:spcPct val="20000"/>
              </a:spcBef>
              <a:defRPr/>
            </a:pPr>
            <a:endParaRPr lang="pl-PL" sz="300" b="1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pl-PL" b="1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przewodniczący kieruje pracami komisji</a:t>
            </a:r>
            <a:r>
              <a:rPr lang="pl-PL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,</a:t>
            </a: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ma prawo żądać opuszczenia</a:t>
            </a:r>
            <a:b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   lokalu przez osoby </a:t>
            </a:r>
            <a:r>
              <a:rPr lang="pl-PL" b="1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naruszające</a:t>
            </a: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porządek i </a:t>
            </a:r>
            <a:r>
              <a:rPr lang="pl-PL" b="1" dirty="0">
                <a:solidFill>
                  <a:srgbClr val="90181B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zakłócające</a:t>
            </a: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spokój oraz prowadzące</a:t>
            </a:r>
            <a:b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   agitację wyborczą </a:t>
            </a:r>
            <a:r>
              <a:rPr lang="pl-PL" sz="1200" dirty="0">
                <a:latin typeface="Franklin Gothic Book" panose="020B0503020102020204" pitchFamily="34" charset="0"/>
                <a:cs typeface="Arial" panose="020B0604020202020204" pitchFamily="34" charset="0"/>
              </a:rPr>
              <a:t>(art. 107 § 2 Kodeksu wyborczego), </a:t>
            </a: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a w razie potrzeby zwrócić się do Policji </a:t>
            </a:r>
            <a:b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dirty="0">
                <a:latin typeface="Franklin Gothic Book" panose="020B0503020102020204" pitchFamily="34" charset="0"/>
                <a:cs typeface="Arial" panose="020B0604020202020204" pitchFamily="34" charset="0"/>
              </a:rPr>
              <a:t>    o pomoc </a:t>
            </a:r>
            <a:r>
              <a:rPr lang="pl-PL" sz="1200" dirty="0">
                <a:latin typeface="Franklin Gothic Book" panose="020B0503020102020204" pitchFamily="34" charset="0"/>
                <a:cs typeface="Arial" panose="020B0604020202020204" pitchFamily="34" charset="0"/>
              </a:rPr>
              <a:t>(art. 49 § 3 Kodeksu wyborczego). </a:t>
            </a:r>
            <a:endParaRPr lang="pl-PL" sz="1200" dirty="0">
              <a:solidFill>
                <a:schemeClr val="tx1">
                  <a:tint val="75000"/>
                </a:schemeClr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19461" name="pole tekstowe 4"/>
          <p:cNvSpPr txBox="1">
            <a:spLocks noChangeArrowheads="1"/>
          </p:cNvSpPr>
          <p:nvPr/>
        </p:nvSpPr>
        <p:spPr bwMode="auto">
          <a:xfrm>
            <a:off x="4833938" y="1489075"/>
            <a:ext cx="18986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100" b="1">
                <a:latin typeface="Franklin Gothic Book" pitchFamily="34" charset="0"/>
              </a:rPr>
              <a:t>Ewa Kowalska</a:t>
            </a:r>
          </a:p>
          <a:p>
            <a:r>
              <a:rPr lang="pl-PL" altLang="pl-PL" sz="1100" b="1">
                <a:latin typeface="Franklin Gothic Book" pitchFamily="34" charset="0"/>
              </a:rPr>
              <a:t>Przewodnicząca Komisji</a:t>
            </a:r>
          </a:p>
        </p:txBody>
      </p:sp>
      <p:pic>
        <p:nvPicPr>
          <p:cNvPr id="19462" name="Obraz 5" descr="para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72338" y="1285875"/>
            <a:ext cx="1727200" cy="124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323850" y="5589588"/>
            <a:ext cx="7362825" cy="981075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2000" b="1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Przypadki zakłócenia głosowania odnotowuje się </a:t>
            </a:r>
            <a:br>
              <a:rPr lang="pl-PL" sz="2000" b="1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sz="2000" b="1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w punkcie XIII.6 protokołu przekazania.</a:t>
            </a:r>
            <a:endParaRPr lang="pl-PL" sz="2000" dirty="0">
              <a:solidFill>
                <a:schemeClr val="tx1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pole tekstowe 2"/>
          <p:cNvSpPr txBox="1">
            <a:spLocks noChangeArrowheads="1"/>
          </p:cNvSpPr>
          <p:nvPr/>
        </p:nvSpPr>
        <p:spPr bwMode="auto">
          <a:xfrm>
            <a:off x="2400300" y="404813"/>
            <a:ext cx="2963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LOKAL WYBORCZY </a:t>
            </a:r>
          </a:p>
        </p:txBody>
      </p:sp>
      <p:pic>
        <p:nvPicPr>
          <p:cNvPr id="32771" name="Picture 5" descr="godlo-panstwowe-arkusz_1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575" y="573088"/>
            <a:ext cx="81438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Picture 6" descr="http://zspwyrzysk.pl/userfiles/zspwyrzyskpl/foto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3357563"/>
            <a:ext cx="20955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Obraz 11" descr="WYBORY - nowa_urn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4786322"/>
            <a:ext cx="1470025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4" name="Obraz 6" descr="kabina wyborcza_small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34238" y="1252538"/>
            <a:ext cx="1889125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az 7" descr="obwieszczeni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27248" y="1347831"/>
            <a:ext cx="1334223" cy="8103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8066088" y="1419225"/>
            <a:ext cx="8636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altLang="pl-PL" sz="800" b="1">
                <a:cs typeface="Arial" charset="0"/>
              </a:rPr>
              <a:t>Informacja PKW </a:t>
            </a:r>
            <a:br>
              <a:rPr lang="pl-PL" altLang="pl-PL" sz="800" b="1">
                <a:cs typeface="Arial" charset="0"/>
              </a:rPr>
            </a:br>
            <a:r>
              <a:rPr lang="pl-PL" altLang="pl-PL" sz="800" b="1">
                <a:cs typeface="Arial" charset="0"/>
              </a:rPr>
              <a:t>o spo</a:t>
            </a:r>
            <a:r>
              <a:rPr lang="pl-PL" altLang="pl-PL" sz="800">
                <a:cs typeface="Arial" charset="0"/>
              </a:rPr>
              <a:t>sobie głosowania</a:t>
            </a:r>
          </a:p>
        </p:txBody>
      </p:sp>
      <p:pic>
        <p:nvPicPr>
          <p:cNvPr id="32777" name="Picture 2" descr="http://www.adston.pl/agencja/images/oferta/kalipsoczerwon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3450" y="1381125"/>
            <a:ext cx="466725" cy="639763"/>
          </a:xfrm>
          <a:prstGeom prst="rect">
            <a:avLst/>
          </a:prstGeom>
          <a:noFill/>
          <a:ln w="28575">
            <a:solidFill>
              <a:srgbClr val="5EB8F6"/>
            </a:solidFill>
            <a:miter lim="800000"/>
            <a:headEnd/>
            <a:tailEnd/>
          </a:ln>
        </p:spPr>
      </p:pic>
      <p:pic>
        <p:nvPicPr>
          <p:cNvPr id="32778" name="Picture 8" descr="http://kolorowanki.joe.pl/kolorowanka/lampka-nocna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64400" y="2020888"/>
            <a:ext cx="485775" cy="674687"/>
          </a:xfrm>
          <a:prstGeom prst="rect">
            <a:avLst/>
          </a:prstGeom>
          <a:noFill/>
          <a:ln w="28575">
            <a:solidFill>
              <a:srgbClr val="5EB8F6"/>
            </a:solidFill>
            <a:miter lim="800000"/>
            <a:headEnd/>
            <a:tailEnd/>
          </a:ln>
        </p:spPr>
      </p:pic>
      <p:pic>
        <p:nvPicPr>
          <p:cNvPr id="32779" name="Picture 2" descr="http://janowice-bestwina.pl/wp-content/uploads/2013/04/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700213"/>
            <a:ext cx="2051050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0" name="Obraz 12" descr="red-phone-md.pn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304925" y="2757488"/>
            <a:ext cx="674688" cy="5032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32781" name="Rectangle 7"/>
          <p:cNvSpPr>
            <a:spLocks noChangeArrowheads="1"/>
          </p:cNvSpPr>
          <p:nvPr/>
        </p:nvSpPr>
        <p:spPr bwMode="auto">
          <a:xfrm>
            <a:off x="1377950" y="773113"/>
            <a:ext cx="528161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1" hangingPunct="1">
              <a:tabLst>
                <a:tab pos="269875" algn="l"/>
              </a:tabLst>
            </a:pPr>
            <a:r>
              <a:rPr lang="pl-PL" altLang="pl-PL">
                <a:latin typeface="Franklin Gothic Book" pitchFamily="34" charset="0"/>
                <a:ea typeface="Times New Roman" pitchFamily="18" charset="0"/>
                <a:cs typeface="Arial" charset="0"/>
              </a:rPr>
              <a:t>Lokal komisji powinien być — </a:t>
            </a:r>
          </a:p>
          <a:p>
            <a:pPr algn="just" eaLnBrk="1" hangingPunct="1">
              <a:tabLst>
                <a:tab pos="269875" algn="l"/>
              </a:tabLst>
            </a:pPr>
            <a:r>
              <a:rPr lang="pl-PL" altLang="pl-PL">
                <a:latin typeface="Franklin Gothic Book" pitchFamily="34" charset="0"/>
                <a:ea typeface="Times New Roman" pitchFamily="18" charset="0"/>
                <a:cs typeface="Arial" charset="0"/>
              </a:rPr>
              <a:t>w miarę możliwości — tak urządzony, </a:t>
            </a:r>
          </a:p>
          <a:p>
            <a:pPr algn="just" eaLnBrk="1" hangingPunct="1">
              <a:tabLst>
                <a:tab pos="269875" algn="l"/>
              </a:tabLst>
            </a:pPr>
            <a:r>
              <a:rPr lang="pl-PL" altLang="pl-PL">
                <a:latin typeface="Franklin Gothic Book" pitchFamily="34" charset="0"/>
                <a:ea typeface="Times New Roman" pitchFamily="18" charset="0"/>
                <a:cs typeface="Arial" charset="0"/>
              </a:rPr>
              <a:t>aby osoba uprawniona, po otrzymaniu karty </a:t>
            </a:r>
            <a:br>
              <a:rPr lang="pl-PL" altLang="pl-PL">
                <a:latin typeface="Franklin Gothic Book" pitchFamily="34" charset="0"/>
                <a:ea typeface="Times New Roman" pitchFamily="18" charset="0"/>
                <a:cs typeface="Arial" charset="0"/>
              </a:rPr>
            </a:br>
            <a:r>
              <a:rPr lang="pl-PL" altLang="pl-PL">
                <a:latin typeface="Franklin Gothic Book" pitchFamily="34" charset="0"/>
                <a:ea typeface="Times New Roman" pitchFamily="18" charset="0"/>
                <a:cs typeface="Arial" charset="0"/>
              </a:rPr>
              <a:t>do głosowania kierowała się bezpośrednio do miejsca za osłoną, a następnie w stronę urny.</a:t>
            </a:r>
          </a:p>
        </p:txBody>
      </p:sp>
      <p:sp>
        <p:nvSpPr>
          <p:cNvPr id="32782" name="Rectangle 8"/>
          <p:cNvSpPr>
            <a:spLocks noChangeArrowheads="1"/>
          </p:cNvSpPr>
          <p:nvPr/>
        </p:nvSpPr>
        <p:spPr bwMode="auto">
          <a:xfrm>
            <a:off x="2195513" y="2667000"/>
            <a:ext cx="44640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pl-PL" altLang="pl-PL">
                <a:latin typeface="Franklin Gothic Book" pitchFamily="34" charset="0"/>
                <a:ea typeface="Times New Roman" pitchFamily="18" charset="0"/>
                <a:cs typeface="Arial" charset="0"/>
              </a:rPr>
              <a:t>Komisja sprawdza wielkość </a:t>
            </a:r>
            <a:br>
              <a:rPr lang="pl-PL" altLang="pl-PL">
                <a:latin typeface="Franklin Gothic Book" pitchFamily="34" charset="0"/>
                <a:ea typeface="Times New Roman" pitchFamily="18" charset="0"/>
                <a:cs typeface="Arial" charset="0"/>
              </a:rPr>
            </a:br>
            <a:r>
              <a:rPr lang="pl-PL" altLang="pl-PL">
                <a:latin typeface="Franklin Gothic Book" pitchFamily="34" charset="0"/>
                <a:ea typeface="Times New Roman" pitchFamily="18" charset="0"/>
                <a:cs typeface="Arial" charset="0"/>
              </a:rPr>
              <a:t>i zabezpieczenie urny przed otwarciem.</a:t>
            </a:r>
          </a:p>
        </p:txBody>
      </p:sp>
      <p:sp>
        <p:nvSpPr>
          <p:cNvPr id="16" name="Strzałka w dół 15"/>
          <p:cNvSpPr/>
          <p:nvPr/>
        </p:nvSpPr>
        <p:spPr>
          <a:xfrm rot="16200000">
            <a:off x="4498182" y="-286544"/>
            <a:ext cx="217488" cy="5254625"/>
          </a:xfrm>
          <a:prstGeom prst="downArrow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16" tIns="45708" rIns="91416" bIns="45708" anchor="ctr"/>
          <a:lstStyle/>
          <a:p>
            <a:pPr algn="ctr">
              <a:defRPr/>
            </a:pPr>
            <a:endParaRPr lang="pl-P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trzałka w dół 16"/>
          <p:cNvSpPr/>
          <p:nvPr/>
        </p:nvSpPr>
        <p:spPr>
          <a:xfrm rot="2802436">
            <a:off x="6789738" y="2995613"/>
            <a:ext cx="230187" cy="1093787"/>
          </a:xfrm>
          <a:prstGeom prst="downArrow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16" tIns="45708" rIns="91416" bIns="45708" anchor="ctr"/>
          <a:lstStyle/>
          <a:p>
            <a:pPr algn="ctr">
              <a:defRPr/>
            </a:pPr>
            <a:endParaRPr lang="pl-P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trzałka w dół 17"/>
          <p:cNvSpPr/>
          <p:nvPr/>
        </p:nvSpPr>
        <p:spPr>
          <a:xfrm rot="5400000">
            <a:off x="2034381" y="2331244"/>
            <a:ext cx="358775" cy="4427538"/>
          </a:xfrm>
          <a:prstGeom prst="downArrow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91416" tIns="45708" rIns="91416" bIns="45708" anchor="ctr"/>
          <a:lstStyle/>
          <a:p>
            <a:pPr algn="ctr">
              <a:defRPr/>
            </a:pPr>
            <a:endParaRPr lang="pl-PL" b="1" dirty="0">
              <a:solidFill>
                <a:schemeClr val="bg1"/>
              </a:solidFill>
              <a:latin typeface="Franklin Gothic Book" panose="020B0503020102020204" pitchFamily="34" charset="0"/>
              <a:cs typeface="Arial" panose="020B0604020202020204" pitchFamily="34" charset="0"/>
            </a:endParaRPr>
          </a:p>
        </p:txBody>
      </p:sp>
      <p:sp>
        <p:nvSpPr>
          <p:cNvPr id="32786" name="Prostokąt 18"/>
          <p:cNvSpPr>
            <a:spLocks noChangeArrowheads="1"/>
          </p:cNvSpPr>
          <p:nvPr/>
        </p:nvSpPr>
        <p:spPr bwMode="auto">
          <a:xfrm>
            <a:off x="0" y="4724400"/>
            <a:ext cx="4572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</a:pPr>
            <a:r>
              <a:rPr lang="pl-PL" altLang="pl-PL" b="1">
                <a:latin typeface="Franklin Gothic Book" pitchFamily="34" charset="0"/>
                <a:cs typeface="Arial" charset="0"/>
              </a:rPr>
              <a:t>Kontrola stanu wyposażenia lokalu </a:t>
            </a:r>
            <a:br>
              <a:rPr lang="pl-PL" altLang="pl-PL" b="1">
                <a:latin typeface="Franklin Gothic Book" pitchFamily="34" charset="0"/>
                <a:cs typeface="Arial" charset="0"/>
              </a:rPr>
            </a:br>
            <a:r>
              <a:rPr lang="pl-PL" altLang="pl-PL" b="1">
                <a:latin typeface="Franklin Gothic Book" pitchFamily="34" charset="0"/>
                <a:cs typeface="Arial" charset="0"/>
              </a:rPr>
              <a:t>oraz oznakowania budynku.</a:t>
            </a:r>
            <a:r>
              <a:rPr lang="pl-PL" altLang="pl-PL">
                <a:latin typeface="Franklin Gothic Book" pitchFamily="34" charset="0"/>
                <a:cs typeface="Arial" charset="0"/>
              </a:rPr>
              <a:t> Termin -uzgodnić z wójtem, nie później niż </a:t>
            </a:r>
            <a:br>
              <a:rPr lang="pl-PL" altLang="pl-PL">
                <a:latin typeface="Franklin Gothic Book" pitchFamily="34" charset="0"/>
                <a:cs typeface="Arial" charset="0"/>
              </a:rPr>
            </a:br>
            <a:r>
              <a:rPr lang="pl-PL" altLang="pl-PL">
                <a:latin typeface="Franklin Gothic Book" pitchFamily="34" charset="0"/>
                <a:cs typeface="Arial" charset="0"/>
              </a:rPr>
              <a:t>w przeddzień głosowania skontrolować </a:t>
            </a:r>
            <a:r>
              <a:rPr lang="pl-PL" altLang="pl-PL" u="sng">
                <a:latin typeface="Franklin Gothic Book" pitchFamily="34" charset="0"/>
                <a:cs typeface="Arial" charset="0"/>
              </a:rPr>
              <a:t>stan wyposażenia lokalu</a:t>
            </a:r>
            <a:r>
              <a:rPr lang="pl-PL" altLang="pl-PL">
                <a:latin typeface="Franklin Gothic Book" pitchFamily="34" charset="0"/>
                <a:cs typeface="Arial" charset="0"/>
              </a:rPr>
              <a:t> oraz </a:t>
            </a:r>
            <a:r>
              <a:rPr lang="pl-PL" altLang="pl-PL" u="sng">
                <a:latin typeface="Franklin Gothic Book" pitchFamily="34" charset="0"/>
                <a:cs typeface="Arial" charset="0"/>
              </a:rPr>
              <a:t>oznakowania budynku</a:t>
            </a:r>
            <a:r>
              <a:rPr lang="pl-PL" altLang="pl-PL">
                <a:latin typeface="Franklin Gothic Book" pitchFamily="34" charset="0"/>
                <a:cs typeface="Arial" charset="0"/>
              </a:rPr>
              <a:t>. O brakach zawiadomić wójta, sprawdzić czy usunięte. </a:t>
            </a:r>
          </a:p>
        </p:txBody>
      </p:sp>
      <p:pic>
        <p:nvPicPr>
          <p:cNvPr id="32787" name="Obraz 11" descr="WYBORY - nowa_urn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4822847"/>
            <a:ext cx="1470025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88" name="Prostokąt 21"/>
          <p:cNvSpPr>
            <a:spLocks noChangeArrowheads="1"/>
          </p:cNvSpPr>
          <p:nvPr/>
        </p:nvSpPr>
        <p:spPr bwMode="auto">
          <a:xfrm>
            <a:off x="236538" y="3573463"/>
            <a:ext cx="476567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b="1">
                <a:latin typeface="Times New Roman" pitchFamily="18" charset="0"/>
                <a:cs typeface="Times New Roman" pitchFamily="18" charset="0"/>
              </a:rPr>
              <a:t>Agitacja - kontrola-hasła, napisy, ulotki </a:t>
            </a:r>
          </a:p>
          <a:p>
            <a:pPr eaLnBrk="1" hangingPunct="1"/>
            <a:r>
              <a:rPr lang="pl-PL" altLang="pl-PL" b="1">
                <a:latin typeface="Times New Roman" pitchFamily="18" charset="0"/>
                <a:cs typeface="Times New Roman" pitchFamily="18" charset="0"/>
              </a:rPr>
              <a:t>(art. 107 § 2). Usunięcie; o pomoc do wójta</a:t>
            </a:r>
          </a:p>
          <a:p>
            <a:pPr eaLnBrk="1" hangingPunct="1"/>
            <a:r>
              <a:rPr lang="pl-PL" altLang="pl-PL" b="1">
                <a:latin typeface="Times New Roman" pitchFamily="18" charset="0"/>
                <a:cs typeface="Times New Roman" pitchFamily="18" charset="0"/>
              </a:rPr>
              <a:t>oraz informacja dla Urzędnika Wyborczego.</a:t>
            </a:r>
            <a:endParaRPr lang="pl-PL" altLang="pl-PL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pole tekstowe 1"/>
          <p:cNvSpPr txBox="1">
            <a:spLocks noChangeArrowheads="1"/>
          </p:cNvSpPr>
          <p:nvPr/>
        </p:nvSpPr>
        <p:spPr bwMode="auto">
          <a:xfrm>
            <a:off x="700088" y="581025"/>
            <a:ext cx="6937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W LOKALU POWINNY BYĆ UMIESZCZONE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URZĘDOWE OBWIESZCZENIA I INFORMACJE O: </a:t>
            </a:r>
          </a:p>
        </p:txBody>
      </p:sp>
      <p:sp>
        <p:nvSpPr>
          <p:cNvPr id="33795" name="Rectangle 1"/>
          <p:cNvSpPr>
            <a:spLocks noChangeArrowheads="1"/>
          </p:cNvSpPr>
          <p:nvPr/>
        </p:nvSpPr>
        <p:spPr bwMode="auto">
          <a:xfrm>
            <a:off x="0" y="1314450"/>
            <a:ext cx="8459788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numerach i granicach okręgów wyborczych w wyborach do rady gminy, rady powiatu i sejmiku  województwa oraz o liczbie radnych wybieranych </a:t>
            </a:r>
            <a:br>
              <a:rPr lang="pl-PL" altLang="pl-PL" b="1">
                <a:cs typeface="Arial" charset="0"/>
              </a:rPr>
            </a:br>
            <a:r>
              <a:rPr lang="pl-PL" altLang="pl-PL" b="1">
                <a:cs typeface="Arial" charset="0"/>
              </a:rPr>
              <a:t>w tych okręgach; ewentualnie wyciągi z obwieszczeń;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numerach i granicach obwodów głos. oraz siedzibach OKW;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zarejestrowanych listach kandydatów na radnych, numerach tych list </a:t>
            </a:r>
            <a:br>
              <a:rPr lang="pl-PL" altLang="pl-PL" b="1">
                <a:cs typeface="Arial" charset="0"/>
              </a:rPr>
            </a:br>
            <a:r>
              <a:rPr lang="pl-PL" altLang="pl-PL" b="1">
                <a:cs typeface="Arial" charset="0"/>
              </a:rPr>
              <a:t>i skrótach nazw komitetów, wraz z danymi o kandydatach do poszczególnych rad;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solidFill>
                  <a:srgbClr val="FF0000"/>
                </a:solidFill>
                <a:cs typeface="Arial" charset="0"/>
              </a:rPr>
              <a:t>skreśleniu z listy kandydatów na radnych nazwiska kandydata, które pozostało na karcie 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solidFill>
                  <a:srgbClr val="FF0000"/>
                </a:solidFill>
                <a:cs typeface="Arial" charset="0"/>
              </a:rPr>
              <a:t>unieważnieniu rejestracji listy kandydatów na radnych, która pozostała na karcie;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zarejestrowanych kandydatach na wójta, wraz z danymi o kandydatach;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solidFill>
                  <a:srgbClr val="FF0000"/>
                </a:solidFill>
                <a:cs typeface="Arial" charset="0"/>
              </a:rPr>
              <a:t>skreśleniu z listy kandydatów na wójta nazwiska kandydata, które pozostało na karcie;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przeprowadzaniu głosowania tylko na jednego kandydata na wójta;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solidFill>
                  <a:srgbClr val="FF0000"/>
                </a:solidFill>
                <a:cs typeface="Arial" charset="0"/>
              </a:rPr>
              <a:t>nieprzeprowadzaniu głosowania w wyborach wójta z powodu braku kandydatów;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sposobie głosowania i warunkach ważności głosu;</a:t>
            </a:r>
          </a:p>
          <a:p>
            <a:pPr marL="285750" indent="-285750" algn="just">
              <a:buFont typeface="Wingdings" pitchFamily="2" charset="2"/>
              <a:buChar char="§"/>
              <a:tabLst>
                <a:tab pos="539750" algn="l"/>
              </a:tabLst>
            </a:pPr>
            <a:r>
              <a:rPr lang="pl-PL" altLang="pl-PL" b="1">
                <a:cs typeface="Arial" charset="0"/>
              </a:rPr>
              <a:t>składzie komisji.</a:t>
            </a:r>
          </a:p>
        </p:txBody>
      </p:sp>
      <p:pic>
        <p:nvPicPr>
          <p:cNvPr id="33796" name="Obraz 3" descr="info-sign-md.png"/>
          <p:cNvPicPr>
            <a:picLocks noChangeAspect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6227763" y="5732463"/>
            <a:ext cx="1131887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az 2" descr="clipart_of_15195_sm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576388"/>
            <a:ext cx="17002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2" descr="http://janowice-bestwina.pl/wp-content/uploads/2013/04/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3146425"/>
            <a:ext cx="1357313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2627313" y="1268413"/>
            <a:ext cx="6261100" cy="1693862"/>
          </a:xfrm>
          <a:prstGeom prst="rect">
            <a:avLst/>
          </a:prstGeom>
          <a:solidFill>
            <a:srgbClr val="FFCCCC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400" b="1" u="sng" dirty="0"/>
              <a:t>I posiedzenie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Niezwłocznie  po powołaniu;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Zapoznanie się z wytycznymi PKW;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Ustalenie sposobu wykonania zadań;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Informację o swoim składzie komisja podaje do wiad. publicznej + w lokalu wyborczym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2627313" y="3062288"/>
            <a:ext cx="6261100" cy="1446212"/>
          </a:xfrm>
          <a:prstGeom prst="rect">
            <a:avLst/>
          </a:prstGeom>
          <a:solidFill>
            <a:srgbClr val="FFCCCC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2400" b="1" u="sng" dirty="0"/>
              <a:t>II posiedzenie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Najpóźniej  w 2 dniu przed dniem wyborów;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Omówienie organizacji pracy przed i w dniu wyborów;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pl-PL" sz="1600" dirty="0"/>
              <a:t>Ustalenie godziny rozpoczęcia pracy w dniu  głosowania</a:t>
            </a:r>
          </a:p>
          <a:p>
            <a:pPr>
              <a:defRPr/>
            </a:pPr>
            <a:r>
              <a:rPr lang="pl-PL" sz="1600" dirty="0"/>
              <a:t>     i podanie jej do </a:t>
            </a:r>
            <a:r>
              <a:rPr lang="pl-PL" sz="1600" dirty="0" err="1"/>
              <a:t>publ</a:t>
            </a:r>
            <a:r>
              <a:rPr lang="pl-PL" sz="1600" dirty="0"/>
              <a:t>. wiad. - w budynku </a:t>
            </a:r>
            <a:r>
              <a:rPr lang="pl-PL" sz="1600" dirty="0" err="1"/>
              <a:t>lokalu+urząd</a:t>
            </a:r>
            <a:r>
              <a:rPr lang="pl-PL" sz="1600" dirty="0"/>
              <a:t> gminy;</a:t>
            </a:r>
          </a:p>
        </p:txBody>
      </p:sp>
      <p:sp>
        <p:nvSpPr>
          <p:cNvPr id="41990" name="Prostokąt 6"/>
          <p:cNvSpPr>
            <a:spLocks noChangeArrowheads="1"/>
          </p:cNvSpPr>
          <p:nvPr/>
        </p:nvSpPr>
        <p:spPr bwMode="auto">
          <a:xfrm>
            <a:off x="47625" y="5048250"/>
            <a:ext cx="89884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/>
              <a:t>Jeżeli komisja nie omówiła na pierwszym posiedzeniu organizacji pracy przed i w dniu oraz nie ustaliła godziny rozpoczęcia pracy w dniu głosowania, wówczas czynności </a:t>
            </a:r>
            <a:br>
              <a:rPr lang="pl-PL" altLang="pl-PL"/>
            </a:br>
            <a:r>
              <a:rPr lang="pl-PL" altLang="pl-PL"/>
              <a:t>te dokonuje na posiedzeniu najpóźniej w przeddzień wyborów. </a:t>
            </a:r>
            <a:r>
              <a:rPr lang="pl-PL" altLang="pl-PL" b="1">
                <a:solidFill>
                  <a:srgbClr val="90181B"/>
                </a:solidFill>
              </a:rPr>
              <a:t>Ustalone godziny rozpoczęcia pracy w dniu głosowania podaje się do publicznej wiadomości </a:t>
            </a:r>
            <a:br>
              <a:rPr lang="pl-PL" altLang="pl-PL" b="1">
                <a:solidFill>
                  <a:srgbClr val="90181B"/>
                </a:solidFill>
              </a:rPr>
            </a:br>
            <a:r>
              <a:rPr lang="pl-PL" altLang="pl-PL" b="1">
                <a:solidFill>
                  <a:srgbClr val="90181B"/>
                </a:solidFill>
              </a:rPr>
              <a:t>w budynku lokalu wyborczego i w urzędzie gminy</a:t>
            </a:r>
          </a:p>
        </p:txBody>
      </p:sp>
      <p:sp>
        <p:nvSpPr>
          <p:cNvPr id="41991" name="Prostokąt 7"/>
          <p:cNvSpPr>
            <a:spLocks noChangeArrowheads="1"/>
          </p:cNvSpPr>
          <p:nvPr/>
        </p:nvSpPr>
        <p:spPr bwMode="auto">
          <a:xfrm>
            <a:off x="1111250" y="4581525"/>
            <a:ext cx="7777163" cy="3683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2000" b="1">
                <a:latin typeface="Calibri" pitchFamily="34" charset="0"/>
              </a:rPr>
              <a:t>Komisja współdziała w tym zakresie z wójtem i urzędnikiem wyborczym</a:t>
            </a:r>
          </a:p>
        </p:txBody>
      </p:sp>
      <p:sp>
        <p:nvSpPr>
          <p:cNvPr id="41992" name="pole tekstowe 1"/>
          <p:cNvSpPr txBox="1">
            <a:spLocks noChangeArrowheads="1"/>
          </p:cNvSpPr>
          <p:nvPr/>
        </p:nvSpPr>
        <p:spPr bwMode="auto">
          <a:xfrm>
            <a:off x="611188" y="508000"/>
            <a:ext cx="6724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ZADANIA KOMISJI PRZED DNIEM WYBORÓW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pole tekstowe 1"/>
          <p:cNvSpPr txBox="1">
            <a:spLocks noChangeArrowheads="1"/>
          </p:cNvSpPr>
          <p:nvPr/>
        </p:nvSpPr>
        <p:spPr bwMode="auto">
          <a:xfrm>
            <a:off x="468313" y="519113"/>
            <a:ext cx="8424862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PRZED DNIEM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(najpóźniej w przeddzień – odbiór materiałów)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357158" y="1142984"/>
            <a:ext cx="6588156" cy="646331"/>
          </a:xfrm>
          <a:prstGeom prst="rect">
            <a:avLst/>
          </a:prstGeom>
          <a:solidFill>
            <a:schemeClr val="bg1">
              <a:lumMod val="75000"/>
            </a:schemeClr>
          </a:solidFill>
          <a:ln w="9525">
            <a:solidFill>
              <a:srgbClr val="9D032A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l-PL" b="1" dirty="0">
                <a:latin typeface="+mj-lt"/>
              </a:rPr>
              <a:t>co najmniej 1/2 składu komisji, w tym przewodniczący lub zastępca</a:t>
            </a:r>
          </a:p>
        </p:txBody>
      </p:sp>
      <p:pic>
        <p:nvPicPr>
          <p:cNvPr id="47108" name="Picture 20" descr="C:\Documents and Settings\ols-info2\Pulpit\Szkolenie OKW_prezentacja\obrazy\11949846642019685402people_juliane_krug_07a.svg.thum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7913" y="995363"/>
            <a:ext cx="43338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22" descr="C:\Documents and Settings\ols-info2\Pulpit\Szkolenie OKW_prezentacja\obrazy\11949846671265795008people_juliane_krug_08c.svg.thum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24688" y="974725"/>
            <a:ext cx="3937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Picture 21" descr="C:\Documents and Settings\ols-info2\Pulpit\Szkolenie OKW_prezentacja\obrazy\11949846661982808509people_juliane_krug_08a.svg.thum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1050925"/>
            <a:ext cx="452437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0" y="1700213"/>
            <a:ext cx="9144000" cy="524759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karty do głosowania – 4 rodzaje   </a:t>
            </a:r>
            <a:r>
              <a:rPr lang="pl-PL" b="1" dirty="0">
                <a:latin typeface="+mj-lt"/>
              </a:rPr>
              <a:t>(</a:t>
            </a:r>
            <a:r>
              <a:rPr lang="pl-PL" b="1" dirty="0" err="1">
                <a:latin typeface="+mj-lt"/>
              </a:rPr>
              <a:t>m.n.p.p</a:t>
            </a:r>
            <a:r>
              <a:rPr lang="pl-PL" b="1" dirty="0">
                <a:latin typeface="+mj-lt"/>
              </a:rPr>
              <a:t>. – 3 rodzaje)</a:t>
            </a:r>
            <a:r>
              <a:rPr lang="pl-PL" dirty="0">
                <a:latin typeface="+mj-lt"/>
              </a:rPr>
              <a:t>:</a:t>
            </a:r>
          </a:p>
          <a:p>
            <a:pPr marL="285750" indent="-285750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endParaRPr lang="pl-PL" sz="600" dirty="0">
              <a:latin typeface="+mj-lt"/>
            </a:endParaRPr>
          </a:p>
          <a:p>
            <a:pPr>
              <a:spcBef>
                <a:spcPct val="50000"/>
              </a:spcBef>
              <a:defRPr/>
            </a:pPr>
            <a:r>
              <a:rPr lang="pl-PL" sz="1400" b="1" dirty="0">
                <a:solidFill>
                  <a:srgbClr val="9D032A"/>
                </a:solidFill>
                <a:latin typeface="+mj-lt"/>
              </a:rPr>
              <a:t> - przeliczyć, sprawdzić czy są prawidłowo wydrukowane (błędy, usterki drukarskie), </a:t>
            </a:r>
            <a:br>
              <a:rPr lang="pl-PL" sz="1400" b="1" dirty="0">
                <a:solidFill>
                  <a:srgbClr val="9D032A"/>
                </a:solidFill>
                <a:latin typeface="+mj-lt"/>
              </a:rPr>
            </a:br>
            <a:r>
              <a:rPr lang="pl-PL" sz="1400" b="1" dirty="0">
                <a:solidFill>
                  <a:srgbClr val="9D032A"/>
                </a:solidFill>
                <a:latin typeface="+mj-lt"/>
              </a:rPr>
              <a:t>    czy zawierają wszystkie listy  kandydatów i kandydatów zarejestrowanych w danym okręgu </a:t>
            </a:r>
            <a:r>
              <a:rPr lang="pl-PL" sz="1400" b="1" dirty="0" smtClean="0">
                <a:solidFill>
                  <a:srgbClr val="9D032A"/>
                </a:solidFill>
                <a:latin typeface="+mj-lt"/>
              </a:rPr>
              <a:t>oraz   wszystkich kandydatów </a:t>
            </a:r>
            <a:r>
              <a:rPr lang="pl-PL" sz="1400" b="1" dirty="0">
                <a:solidFill>
                  <a:srgbClr val="9D032A"/>
                </a:solidFill>
                <a:latin typeface="+mj-lt"/>
              </a:rPr>
              <a:t>w wyborach WBP; </a:t>
            </a:r>
          </a:p>
          <a:p>
            <a:pPr>
              <a:spcBef>
                <a:spcPct val="50000"/>
              </a:spcBef>
              <a:defRPr/>
            </a:pPr>
            <a:r>
              <a:rPr lang="pl-PL" sz="1400" b="1" dirty="0">
                <a:solidFill>
                  <a:srgbClr val="9D032A"/>
                </a:solidFill>
                <a:latin typeface="+mj-lt"/>
              </a:rPr>
              <a:t> - sprawdzenia kompletności kart komisja dokonuje na podstawie obwieszczeń  właściwych TKW o </a:t>
            </a:r>
            <a:r>
              <a:rPr lang="pl-PL" sz="1400" b="1" dirty="0">
                <a:solidFill>
                  <a:srgbClr val="9D032A"/>
                </a:solidFill>
                <a:latin typeface="+mj-lt"/>
              </a:rPr>
              <a:t>zarejestrowanych </a:t>
            </a:r>
            <a:r>
              <a:rPr lang="pl-PL" sz="1400" b="1" dirty="0" smtClean="0">
                <a:solidFill>
                  <a:srgbClr val="9D032A"/>
                </a:solidFill>
                <a:latin typeface="+mj-lt"/>
              </a:rPr>
              <a:t>listach </a:t>
            </a:r>
            <a:r>
              <a:rPr lang="pl-PL" sz="1400" b="1" dirty="0">
                <a:solidFill>
                  <a:srgbClr val="9D032A"/>
                </a:solidFill>
                <a:latin typeface="+mj-lt"/>
              </a:rPr>
              <a:t>kandydatów oraz o zarejestrowanych kandydatach na WBP;</a:t>
            </a:r>
          </a:p>
          <a:p>
            <a:pPr>
              <a:spcBef>
                <a:spcPct val="50000"/>
              </a:spcBef>
              <a:defRPr/>
            </a:pPr>
            <a:r>
              <a:rPr lang="pl-PL" sz="1400" b="1" dirty="0">
                <a:solidFill>
                  <a:srgbClr val="9D032A"/>
                </a:solidFill>
                <a:latin typeface="+mj-lt"/>
              </a:rPr>
              <a:t> - jeśli obwód głosowania obejmuje więcej niż jeden okręg wyborczy do rady gminy, wówczas dla każdego </a:t>
            </a:r>
            <a:r>
              <a:rPr lang="pl-PL" sz="1400" b="1" dirty="0" smtClean="0">
                <a:solidFill>
                  <a:srgbClr val="9D032A"/>
                </a:solidFill>
                <a:latin typeface="+mj-lt"/>
              </a:rPr>
              <a:t>okręgu</a:t>
            </a:r>
            <a:r>
              <a:rPr lang="pl-PL" sz="1400" b="1" dirty="0">
                <a:solidFill>
                  <a:srgbClr val="9D032A"/>
                </a:solidFill>
                <a:latin typeface="+mj-lt"/>
              </a:rPr>
              <a:t> </a:t>
            </a:r>
            <a:r>
              <a:rPr lang="pl-PL" sz="1400" b="1" dirty="0" smtClean="0">
                <a:solidFill>
                  <a:srgbClr val="9D032A"/>
                </a:solidFill>
                <a:latin typeface="+mj-lt"/>
              </a:rPr>
              <a:t> </a:t>
            </a:r>
            <a:r>
              <a:rPr lang="pl-PL" sz="1400" b="1" dirty="0">
                <a:solidFill>
                  <a:srgbClr val="9D032A"/>
                </a:solidFill>
                <a:latin typeface="+mj-lt"/>
              </a:rPr>
              <a:t>są odrębne karty do głosowania.</a:t>
            </a:r>
            <a:endParaRPr lang="pl-PL" sz="1400" b="1" dirty="0">
              <a:solidFill>
                <a:srgbClr val="9D032A"/>
              </a:solidFill>
              <a:latin typeface="+mj-lt"/>
            </a:endParaRP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 formularze protokołów głosowania na radnych i WBP - </a:t>
            </a:r>
            <a:r>
              <a:rPr lang="pl-PL" b="1" dirty="0">
                <a:latin typeface="+mj-lt"/>
              </a:rPr>
              <a:t>4 egz.</a:t>
            </a:r>
            <a:r>
              <a:rPr lang="pl-PL" dirty="0">
                <a:latin typeface="+mj-lt"/>
              </a:rPr>
              <a:t>;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 protokół przekazania + formularze zaświadczeń o udziale w  głosowaniu 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 pieczęć okrągła Komisji</a:t>
            </a:r>
            <a:r>
              <a:rPr lang="pl-PL" dirty="0">
                <a:solidFill>
                  <a:srgbClr val="FF6600"/>
                </a:solidFill>
                <a:latin typeface="+mj-lt"/>
              </a:rPr>
              <a:t> </a:t>
            </a:r>
            <a:r>
              <a:rPr lang="pl-PL" dirty="0">
                <a:solidFill>
                  <a:srgbClr val="9D032A"/>
                </a:solidFill>
                <a:latin typeface="+mj-lt"/>
              </a:rPr>
              <a:t>–  </a:t>
            </a:r>
            <a:r>
              <a:rPr lang="pl-PL" b="1" dirty="0">
                <a:solidFill>
                  <a:srgbClr val="9D032A"/>
                </a:solidFill>
                <a:latin typeface="+mj-lt"/>
              </a:rPr>
              <a:t>WŁAŚCIWA !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dirty="0">
                <a:latin typeface="+mj-lt"/>
              </a:rPr>
              <a:t> spis wyborców;  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b="1" dirty="0">
                <a:latin typeface="+mj-lt"/>
              </a:rPr>
              <a:t> </a:t>
            </a:r>
            <a:r>
              <a:rPr lang="pl-PL" dirty="0">
                <a:latin typeface="+mj-lt"/>
              </a:rPr>
              <a:t>lista wyborców, którzy udzielili pełnomocnictwa do głosowania;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b="1" dirty="0">
                <a:latin typeface="+mj-lt"/>
              </a:rPr>
              <a:t> osłony na spis wyborców, zapewniające ochronę danych osobowych;</a:t>
            </a:r>
          </a:p>
          <a:p>
            <a:pPr>
              <a:spcBef>
                <a:spcPct val="50000"/>
              </a:spcBef>
              <a:buFontTx/>
              <a:buBlip>
                <a:blip r:embed="rId5"/>
              </a:buBlip>
              <a:defRPr/>
            </a:pPr>
            <a:r>
              <a:rPr lang="pl-PL" b="1" dirty="0">
                <a:latin typeface="+mj-lt"/>
              </a:rPr>
              <a:t> </a:t>
            </a:r>
            <a:r>
              <a:rPr lang="pl-PL" dirty="0">
                <a:latin typeface="+mj-lt"/>
              </a:rPr>
              <a:t>materiały biurowe</a:t>
            </a:r>
          </a:p>
        </p:txBody>
      </p:sp>
      <p:sp>
        <p:nvSpPr>
          <p:cNvPr id="5" name="Prostokąt 4"/>
          <p:cNvSpPr/>
          <p:nvPr/>
        </p:nvSpPr>
        <p:spPr>
          <a:xfrm>
            <a:off x="5572132" y="4857761"/>
            <a:ext cx="3286148" cy="900246"/>
          </a:xfrm>
          <a:prstGeom prst="rect">
            <a:avLst/>
          </a:prstGeom>
          <a:ln w="28575">
            <a:solidFill>
              <a:srgbClr val="90181B"/>
            </a:solidFill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l-PL" sz="1050" dirty="0">
                <a:solidFill>
                  <a:srgbClr val="000000"/>
                </a:solidFill>
                <a:latin typeface="+mn-lt"/>
              </a:rPr>
              <a:t>zaplombowany pakiet z pieczęcią obwodowej komisji wyborczej ds. ustalenia wyników głosowania w obwodzie; </a:t>
            </a:r>
            <a:r>
              <a:rPr lang="pl-PL" sz="1050" b="1" dirty="0">
                <a:solidFill>
                  <a:srgbClr val="000000"/>
                </a:solidFill>
                <a:latin typeface="+mn-lt"/>
              </a:rPr>
              <a:t>obwodowa komisja wyborcza ds. przeprowadzenia głosowania w obwodzie nie może otwierać tego pakietu, ani naruszać plomby .</a:t>
            </a:r>
            <a:endParaRPr lang="pl-PL" sz="1050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47114" name="Obraz 10" descr="Nowosc 11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43438" y="4857760"/>
            <a:ext cx="523875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pole tekstowe 1"/>
          <p:cNvSpPr txBox="1">
            <a:spLocks noChangeArrowheads="1"/>
          </p:cNvSpPr>
          <p:nvPr/>
        </p:nvSpPr>
        <p:spPr bwMode="auto">
          <a:xfrm>
            <a:off x="1908175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OBSŁUGA INFORMATYCZNA</a:t>
            </a:r>
          </a:p>
        </p:txBody>
      </p:sp>
      <p:pic>
        <p:nvPicPr>
          <p:cNvPr id="49155" name="Picture 4" descr="https://encrypted-tbn3.gstatic.com/images?q=tbn:ANd9GcTyjqjD7kj1YksLMlyJB_jKW77l-CAtcaOoDuy9Ln7PvP7rBcag6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92950" y="3429000"/>
            <a:ext cx="13843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Prostokąt 5"/>
          <p:cNvSpPr>
            <a:spLocks noChangeArrowheads="1"/>
          </p:cNvSpPr>
          <p:nvPr/>
        </p:nvSpPr>
        <p:spPr bwMode="auto">
          <a:xfrm>
            <a:off x="611188" y="1343025"/>
            <a:ext cx="6840537" cy="646113"/>
          </a:xfrm>
          <a:prstGeom prst="rect">
            <a:avLst/>
          </a:prstGeom>
          <a:noFill/>
          <a:ln w="9525">
            <a:solidFill>
              <a:srgbClr val="90181B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>
                <a:solidFill>
                  <a:srgbClr val="000000"/>
                </a:solidFill>
                <a:cs typeface="Arial" charset="0"/>
              </a:rPr>
              <a:t>Operatorzy mają obowiązek zabezpieczenia loginów i haseł przed dostępem innych osób. </a:t>
            </a:r>
            <a:endParaRPr lang="pl-PL" altLang="pl-PL" b="1">
              <a:cs typeface="Arial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8313" y="2276475"/>
            <a:ext cx="6048375" cy="41703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Przewodniczący komisji najpóźniej w przeddzień głosowania ustala z operatorem bądź operatorami informatycznej obsługi komisji miejsce i harmonogram pracy, z uwzględnieniem konieczności: </a:t>
            </a:r>
          </a:p>
          <a:p>
            <a:pPr algn="just">
              <a:defRPr/>
            </a:pPr>
            <a:endParaRPr lang="pl-PL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przekazania w trakcie głosowania (frekwencji);</a:t>
            </a:r>
          </a:p>
          <a:p>
            <a:pPr marL="342900" indent="-342900" algn="just">
              <a:buFont typeface="+mj-lt"/>
              <a:buAutoNum type="arabicParenR"/>
              <a:defRPr/>
            </a:pPr>
            <a:endParaRPr lang="pl-PL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wprowadzenia wszystkich danych z projektu protokołu przekazania; </a:t>
            </a:r>
          </a:p>
          <a:p>
            <a:pPr marL="228600" indent="-228600" algn="just">
              <a:buFont typeface="+mj-lt"/>
              <a:buAutoNum type="arabicParenR"/>
              <a:defRPr/>
            </a:pPr>
            <a:endParaRPr lang="pl-PL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wprowadzenia wszystkich danych zawartych</a:t>
            </a:r>
            <a:b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projektach protokołów głosowania w obwodzie; </a:t>
            </a:r>
          </a:p>
          <a:p>
            <a:pPr marL="228600" indent="-228600" algn="just">
              <a:buFont typeface="+mj-lt"/>
              <a:buAutoNum type="arabicParenR"/>
              <a:defRPr/>
            </a:pPr>
            <a:endParaRPr lang="pl-PL" sz="1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+mj-lt"/>
              <a:buAutoNum type="arabicParenR"/>
              <a:defRPr/>
            </a:pPr>
            <a:r>
              <a:rPr lang="pl-PL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transmisji danych z protokołu podpisanego przez członków komisji do systemu informatycznego Wsparcie Organów Wyborczych (WOW).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pole tekstowe 1"/>
          <p:cNvSpPr txBox="1">
            <a:spLocks noChangeArrowheads="1"/>
          </p:cNvSpPr>
          <p:nvPr/>
        </p:nvSpPr>
        <p:spPr bwMode="auto">
          <a:xfrm>
            <a:off x="727075" y="2012950"/>
            <a:ext cx="8424863" cy="344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5400" b="1">
                <a:solidFill>
                  <a:srgbClr val="9D032A"/>
                </a:solidFill>
                <a:latin typeface="Arial Black" pitchFamily="34" charset="0"/>
              </a:rPr>
              <a:t>GŁOSOWANIE</a:t>
            </a:r>
          </a:p>
          <a:p>
            <a:endParaRPr lang="pl-PL" altLang="pl-PL" sz="4400" b="1">
              <a:solidFill>
                <a:srgbClr val="9D032A"/>
              </a:solidFill>
              <a:latin typeface="Arial Black" pitchFamily="34" charset="0"/>
            </a:endParaRPr>
          </a:p>
          <a:p>
            <a:endParaRPr lang="pl-PL" altLang="pl-PL" sz="4400" b="1">
              <a:solidFill>
                <a:srgbClr val="9D032A"/>
              </a:solidFill>
              <a:latin typeface="Arial Black" pitchFamily="34" charset="0"/>
            </a:endParaRPr>
          </a:p>
          <a:p>
            <a:endParaRPr lang="pl-PL" altLang="pl-PL" sz="2800" b="1">
              <a:solidFill>
                <a:srgbClr val="9D032A"/>
              </a:solidFill>
              <a:latin typeface="Arial Black" pitchFamily="34" charset="0"/>
            </a:endParaRPr>
          </a:p>
          <a:p>
            <a:r>
              <a:rPr lang="pl-PL" altLang="pl-PL" sz="4400" b="1">
                <a:solidFill>
                  <a:srgbClr val="9D032A"/>
                </a:solidFill>
                <a:latin typeface="Arial Black" pitchFamily="34" charset="0"/>
              </a:rPr>
              <a:t>21 października 2018 r.</a:t>
            </a:r>
          </a:p>
        </p:txBody>
      </p:sp>
      <p:pic>
        <p:nvPicPr>
          <p:cNvPr id="50179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1736725"/>
            <a:ext cx="262255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pole tekstowe 2"/>
          <p:cNvSpPr txBox="1">
            <a:spLocks noChangeArrowheads="1"/>
          </p:cNvSpPr>
          <p:nvPr/>
        </p:nvSpPr>
        <p:spPr bwMode="auto">
          <a:xfrm>
            <a:off x="900113" y="447675"/>
            <a:ext cx="84248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W DNIU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             (przed otwarciem lokalu)</a:t>
            </a:r>
          </a:p>
        </p:txBody>
      </p:sp>
      <p:sp>
        <p:nvSpPr>
          <p:cNvPr id="51203" name="Prostokąt 1"/>
          <p:cNvSpPr>
            <a:spLocks noChangeArrowheads="1"/>
          </p:cNvSpPr>
          <p:nvPr/>
        </p:nvSpPr>
        <p:spPr bwMode="auto">
          <a:xfrm>
            <a:off x="2484438" y="2146300"/>
            <a:ext cx="5616575" cy="409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l-PL" altLang="pl-PL" sz="2000" b="1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W dniu wyborów komisja wszystkie czynności wykonuje w możliwie pełnym składzie, lecz </a:t>
            </a:r>
            <a:r>
              <a:rPr lang="pl-PL" altLang="pl-PL" sz="2000" b="1">
                <a:solidFill>
                  <a:srgbClr val="9D032A"/>
                </a:solidFill>
                <a:cs typeface="Arial" charset="0"/>
              </a:rPr>
              <a:t>nie mniejszym niż 2/3 ustawowego składu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, w tym przewodniczący komisji lub jego zastępca </a:t>
            </a:r>
          </a:p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                                    </a:t>
            </a:r>
          </a:p>
          <a:p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                                    </a:t>
            </a:r>
            <a:endParaRPr lang="pl-PL" altLang="pl-PL" sz="2000" b="1"/>
          </a:p>
          <a:p>
            <a:pPr algn="just"/>
            <a:r>
              <a:rPr lang="pl-PL" altLang="pl-PL" sz="2000" b="1"/>
              <a:t>Wymóg obecności co najmniej 2/3 osób </a:t>
            </a:r>
            <a:br>
              <a:rPr lang="pl-PL" altLang="pl-PL" sz="2000" b="1"/>
            </a:br>
            <a:r>
              <a:rPr lang="pl-PL" altLang="pl-PL" sz="2000" b="1"/>
              <a:t>z komisji </a:t>
            </a:r>
            <a:r>
              <a:rPr lang="pl-PL" altLang="pl-PL" sz="2000" b="1">
                <a:solidFill>
                  <a:srgbClr val="9D032A"/>
                </a:solidFill>
              </a:rPr>
              <a:t>oznacza stałe przebywanie takiej liczby członków w pomieszczeniu, w którym znajduje się urna.</a:t>
            </a:r>
          </a:p>
          <a:p>
            <a:pPr algn="just"/>
            <a:endParaRPr lang="pl-PL" altLang="pl-PL" sz="2000" b="1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51204" name="Obraz 9" descr="male-symbol-m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1773238"/>
            <a:ext cx="77787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Obraz 10" descr="girl-symbol-3-m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3357563"/>
            <a:ext cx="75565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Obraz 11" descr="woman-symbol-1a-m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4941888"/>
            <a:ext cx="8350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pole tekstowe 5"/>
          <p:cNvSpPr txBox="1">
            <a:spLocks noChangeArrowheads="1"/>
          </p:cNvSpPr>
          <p:nvPr/>
        </p:nvSpPr>
        <p:spPr bwMode="auto">
          <a:xfrm>
            <a:off x="1908175" y="50800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SKŁAD KOMISJI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  </a:t>
            </a:r>
          </a:p>
        </p:txBody>
      </p:sp>
      <p:sp>
        <p:nvSpPr>
          <p:cNvPr id="52227" name="Prostokąt 1"/>
          <p:cNvSpPr>
            <a:spLocks noChangeArrowheads="1"/>
          </p:cNvSpPr>
          <p:nvPr/>
        </p:nvSpPr>
        <p:spPr bwMode="auto">
          <a:xfrm>
            <a:off x="141288" y="1381125"/>
            <a:ext cx="8783637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/>
              <a:t>Komisja wykonuje swoje zadania w możliwie pełnym składzie, lecz nie mniejszym niż 2/3 składu, z udziałem przewodniczącego komisji lub jego zastępcy. </a:t>
            </a:r>
          </a:p>
          <a:p>
            <a:endParaRPr lang="pl-PL" altLang="pl-PL" sz="2000" b="1"/>
          </a:p>
          <a:p>
            <a:pPr algn="ctr"/>
            <a:r>
              <a:rPr lang="pl-PL" altLang="pl-PL" sz="2000" b="1"/>
              <a:t>Ile wynosi minimalny skład komisji?</a:t>
            </a:r>
          </a:p>
        </p:txBody>
      </p:sp>
      <p:sp>
        <p:nvSpPr>
          <p:cNvPr id="52228" name="pole tekstowe 4"/>
          <p:cNvSpPr txBox="1">
            <a:spLocks noChangeArrowheads="1"/>
          </p:cNvSpPr>
          <p:nvPr/>
        </p:nvSpPr>
        <p:spPr bwMode="auto">
          <a:xfrm>
            <a:off x="387350" y="3141663"/>
            <a:ext cx="4900613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/>
              <a:t>W skład komisji powołano - 5 osób</a:t>
            </a:r>
          </a:p>
          <a:p>
            <a:r>
              <a:rPr lang="pl-PL" altLang="pl-PL" sz="2000" b="1"/>
              <a:t>  </a:t>
            </a:r>
          </a:p>
          <a:p>
            <a:r>
              <a:rPr lang="pl-PL" altLang="pl-PL" sz="2000" b="1"/>
              <a:t>W skład komisji powołano - 6 osób</a:t>
            </a:r>
          </a:p>
          <a:p>
            <a:endParaRPr lang="pl-PL" altLang="pl-PL" sz="2000" b="1"/>
          </a:p>
          <a:p>
            <a:r>
              <a:rPr lang="pl-PL" altLang="pl-PL" sz="2000" b="1"/>
              <a:t>W skład komisji powołano - 7 osób</a:t>
            </a:r>
          </a:p>
          <a:p>
            <a:endParaRPr lang="pl-PL" altLang="pl-PL" sz="2000" b="1"/>
          </a:p>
          <a:p>
            <a:r>
              <a:rPr lang="pl-PL" altLang="pl-PL" sz="2000" b="1"/>
              <a:t>W skład komisji powołano - 8 osób</a:t>
            </a:r>
          </a:p>
          <a:p>
            <a:endParaRPr lang="pl-PL" altLang="pl-PL" sz="2000" b="1"/>
          </a:p>
          <a:p>
            <a:r>
              <a:rPr lang="pl-PL" altLang="pl-PL" sz="2000" b="1"/>
              <a:t>W skład komisji powołano - 9 osób</a:t>
            </a:r>
          </a:p>
          <a:p>
            <a:endParaRPr lang="pl-PL" altLang="pl-PL"/>
          </a:p>
        </p:txBody>
      </p:sp>
      <p:sp>
        <p:nvSpPr>
          <p:cNvPr id="52229" name="pole tekstowe 6"/>
          <p:cNvSpPr txBox="1">
            <a:spLocks noChangeArrowheads="1"/>
          </p:cNvSpPr>
          <p:nvPr/>
        </p:nvSpPr>
        <p:spPr bwMode="auto">
          <a:xfrm>
            <a:off x="6227763" y="3141663"/>
            <a:ext cx="1873250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/>
              <a:t>4 członków</a:t>
            </a:r>
          </a:p>
          <a:p>
            <a:endParaRPr lang="pl-PL" altLang="pl-PL" sz="2000" b="1"/>
          </a:p>
          <a:p>
            <a:r>
              <a:rPr lang="pl-PL" altLang="pl-PL" sz="2000" b="1"/>
              <a:t>4 członków</a:t>
            </a:r>
          </a:p>
          <a:p>
            <a:endParaRPr lang="pl-PL" altLang="pl-PL" sz="2000" b="1"/>
          </a:p>
          <a:p>
            <a:r>
              <a:rPr lang="pl-PL" altLang="pl-PL" sz="2000" b="1"/>
              <a:t>5 członków</a:t>
            </a:r>
          </a:p>
          <a:p>
            <a:endParaRPr lang="pl-PL" altLang="pl-PL" sz="2000" b="1"/>
          </a:p>
          <a:p>
            <a:r>
              <a:rPr lang="pl-PL" altLang="pl-PL" sz="2000" b="1"/>
              <a:t>6 członków</a:t>
            </a:r>
          </a:p>
          <a:p>
            <a:endParaRPr lang="pl-PL" altLang="pl-PL" sz="2000" b="1"/>
          </a:p>
          <a:p>
            <a:r>
              <a:rPr lang="pl-PL" altLang="pl-PL" sz="2000" b="1"/>
              <a:t>6 członków</a:t>
            </a:r>
            <a:endParaRPr lang="pl-PL" altLang="pl-PL"/>
          </a:p>
        </p:txBody>
      </p:sp>
      <p:sp>
        <p:nvSpPr>
          <p:cNvPr id="9" name="Strzałka w prawo 8"/>
          <p:cNvSpPr/>
          <p:nvPr/>
        </p:nvSpPr>
        <p:spPr>
          <a:xfrm>
            <a:off x="5003800" y="3201988"/>
            <a:ext cx="977900" cy="242887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Strzałka w prawo 10"/>
          <p:cNvSpPr/>
          <p:nvPr/>
        </p:nvSpPr>
        <p:spPr>
          <a:xfrm>
            <a:off x="5003800" y="3860800"/>
            <a:ext cx="977900" cy="242888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Strzałka w prawo 11"/>
          <p:cNvSpPr/>
          <p:nvPr/>
        </p:nvSpPr>
        <p:spPr>
          <a:xfrm>
            <a:off x="4973638" y="4424363"/>
            <a:ext cx="979487" cy="242887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Strzałka w prawo 12"/>
          <p:cNvSpPr/>
          <p:nvPr/>
        </p:nvSpPr>
        <p:spPr>
          <a:xfrm>
            <a:off x="4999038" y="5065713"/>
            <a:ext cx="979487" cy="242887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4" name="Strzałka w prawo 13"/>
          <p:cNvSpPr/>
          <p:nvPr/>
        </p:nvSpPr>
        <p:spPr>
          <a:xfrm>
            <a:off x="5043488" y="5673725"/>
            <a:ext cx="979487" cy="241300"/>
          </a:xfrm>
          <a:prstGeom prst="rightArrow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pole tekstowe 2"/>
          <p:cNvSpPr txBox="1">
            <a:spLocks noChangeArrowheads="1"/>
          </p:cNvSpPr>
          <p:nvPr/>
        </p:nvSpPr>
        <p:spPr bwMode="auto">
          <a:xfrm>
            <a:off x="900113" y="447675"/>
            <a:ext cx="84248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W DNIU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             (przed otwarciem lokalu)</a:t>
            </a:r>
          </a:p>
        </p:txBody>
      </p:sp>
      <p:pic>
        <p:nvPicPr>
          <p:cNvPr id="53251" name="Picture 5" descr="C:\Documents and Settings\Renata Kurzajczyk\Moje dokumenty\Pobieranie\MC90043263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124460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287338" y="1412875"/>
            <a:ext cx="9037637" cy="496887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Godzina </a:t>
            </a:r>
            <a: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6.00 - nie później 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Komisja 2/3 ustawowego składu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sprawdza dostarczone dokumenty oraz swoją pieczęć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nie wolno otworzyć pakietu z pieczęcią </a:t>
            </a:r>
            <a:r>
              <a:rPr lang="pl-PL" sz="2000" b="1" dirty="0" err="1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okw</a:t>
            </a:r>
            <a: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ds. ustalenia wyników</a:t>
            </a:r>
            <a:b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b="1" dirty="0" smtClean="0">
                <a:solidFill>
                  <a:srgbClr val="9018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głosowania  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ponownie przelicza karty do głosowania odrębnie do każdych wyborów:</a:t>
            </a:r>
            <a:r>
              <a:rPr lang="pl-PL" sz="2000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000" b="1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wpisuje w odpowiednich punktach protokołu przekazania</a:t>
            </a:r>
            <a:br>
              <a:rPr lang="pl-PL" sz="2000" b="1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b="1" dirty="0" smtClean="0">
                <a:solidFill>
                  <a:srgbClr val="3333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Karty rozłożyć według numerów okręgów.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ostemplowuje karty do głosowania swoją pieczęcią przed godz. 7.00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rozkłada spis wyborców 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wraz z osłoną na spis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sprawdza: czy wywieszono urzędowe obwieszczenia </a:t>
            </a:r>
            <a:b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 informacje, czy nie należy usunąć elementów kampanii wyborczej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  (plakaty, napisy)</a:t>
            </a:r>
          </a:p>
          <a:p>
            <a:pPr>
              <a:lnSpc>
                <a:spcPct val="90000"/>
              </a:lnSpc>
              <a:defRPr/>
            </a:pP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sprawdza urnę, zamyka i opieczętowuje </a:t>
            </a:r>
            <a:r>
              <a:rPr lang="pl-PL" sz="2000" b="1" dirty="0" smtClean="0">
                <a:solidFill>
                  <a:srgbClr val="9D032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lub </a:t>
            </a:r>
            <a:r>
              <a:rPr lang="pl-PL" sz="2000" b="1" dirty="0">
                <a:latin typeface="Arial" panose="020B0604020202020204" pitchFamily="34" charset="0"/>
                <a:cs typeface="Arial" panose="020B0604020202020204" pitchFamily="34" charset="0"/>
              </a:rPr>
              <a:t>zabezpiecza za pomocą jednorazowych plomb z </a:t>
            </a: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unikalnym numerem. Numer ten wpisuje </a:t>
            </a:r>
            <a:b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 protokole wewnętrznym</a:t>
            </a:r>
            <a:endParaRPr lang="pl-P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defRPr/>
            </a:pPr>
            <a:endParaRPr lang="pl-PL" sz="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pl-PL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l-P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otacyjne czuwanie nad urną</a:t>
            </a: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None/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2" charset="2"/>
              <a:buBlip>
                <a:blip r:embed="rId3"/>
              </a:buBlip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</p:txBody>
      </p:sp>
      <p:pic>
        <p:nvPicPr>
          <p:cNvPr id="53253" name="Obraz 5" descr="1242796267486489866Handicapped_Accessible_sign.svg.m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16913" y="3789363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Obraz 1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538" y="5589588"/>
            <a:ext cx="2662237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5" name="Obraz 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97725" y="5445125"/>
            <a:ext cx="13477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pole tekstowe 2"/>
          <p:cNvSpPr txBox="1">
            <a:spLocks noChangeArrowheads="1"/>
          </p:cNvSpPr>
          <p:nvPr/>
        </p:nvSpPr>
        <p:spPr bwMode="auto">
          <a:xfrm>
            <a:off x="900113" y="447675"/>
            <a:ext cx="8424862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W DNIU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             (przed otwarciem lokalu)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142875" y="1341438"/>
            <a:ext cx="8677275" cy="4071937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90000"/>
              </a:lnSpc>
              <a:buFont typeface="Arial" pitchFamily="34" charset="0"/>
              <a:buNone/>
              <a:defRPr/>
            </a:pPr>
            <a:endParaRPr lang="pl-P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pl-P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Przewodniczący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komisji wyznacza członka komisji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, który przebywając w bezpośredniej bliskości urny zapewnia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jej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nienaruszalność oraz przestrzeganie przez wyborców zasad dotyczących tajności głosowania,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tj.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l-PL" sz="2400" b="1" dirty="0">
                <a:latin typeface="Arial" panose="020B0604020202020204" pitchFamily="34" charset="0"/>
                <a:cs typeface="Arial" panose="020B0604020202020204" pitchFamily="34" charset="0"/>
              </a:rPr>
              <a:t>czuwa, aby wyborcy wrzucali karty do urny w taki sposób, aby strona zadrukowana była niewidoczna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defRPr/>
            </a:pP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Urny nie wolno wynosić z lokalu wyborczego; dotyczy to również urny zasadniczej w obwodach głosowania utworzonych </a:t>
            </a:r>
            <a:r>
              <a:rPr lang="pl-P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pl-PL" sz="2400" dirty="0">
                <a:latin typeface="Arial" panose="020B0604020202020204" pitchFamily="34" charset="0"/>
                <a:cs typeface="Arial" panose="020B0604020202020204" pitchFamily="34" charset="0"/>
              </a:rPr>
              <a:t>zakładach leczniczych i domach pomocy społecznej.</a:t>
            </a:r>
            <a:endParaRPr lang="pl-PL" sz="23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09600" indent="-609600" algn="just">
              <a:lnSpc>
                <a:spcPct val="90000"/>
              </a:lnSpc>
              <a:buClr>
                <a:schemeClr val="tx1"/>
              </a:buClr>
              <a:buFontTx/>
              <a:buNone/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2" charset="2"/>
              <a:buBlip>
                <a:blip r:embed="rId2"/>
              </a:buBlip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  <a:p>
            <a:pPr marL="609600" indent="-609600">
              <a:lnSpc>
                <a:spcPct val="90000"/>
              </a:lnSpc>
              <a:defRPr/>
            </a:pPr>
            <a:endParaRPr lang="pl-PL" sz="2300" dirty="0" smtClean="0">
              <a:latin typeface="Corbe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57158" y="5214950"/>
            <a:ext cx="6188075" cy="1435100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rgbClr val="9D032A"/>
                </a:solidFill>
              </a:rPr>
              <a:t>Urna musi pozostać zamknięta przez cały czas od zamknięcia aż do jej otwarcia po zakończeniu głosowania.</a:t>
            </a:r>
            <a:r>
              <a:rPr lang="pl-PL" b="1" dirty="0">
                <a:solidFill>
                  <a:schemeClr val="tx1"/>
                </a:solidFill>
              </a:rPr>
              <a:t> Gdyby w tym czasie doszło do otwarcia urny, komisja odnotowuje to zdarzenie </a:t>
            </a:r>
            <a:br>
              <a:rPr lang="pl-PL" b="1" dirty="0">
                <a:solidFill>
                  <a:schemeClr val="tx1"/>
                </a:solidFill>
              </a:rPr>
            </a:br>
            <a:r>
              <a:rPr lang="pl-PL" b="1" dirty="0">
                <a:solidFill>
                  <a:schemeClr val="tx1"/>
                </a:solidFill>
              </a:rPr>
              <a:t>i wyjaśnia jego przyczynę w pkt XIII.6 protokołu przekazania.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pole tekstowe 2"/>
          <p:cNvSpPr txBox="1">
            <a:spLocks noChangeArrowheads="1"/>
          </p:cNvSpPr>
          <p:nvPr/>
        </p:nvSpPr>
        <p:spPr bwMode="auto">
          <a:xfrm>
            <a:off x="684213" y="519113"/>
            <a:ext cx="8424862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ZADANIA KOMISJI W TRAKCIE GŁOSOWANIA</a:t>
            </a:r>
          </a:p>
          <a:p>
            <a:r>
              <a:rPr lang="pl-PL" altLang="pl-PL">
                <a:solidFill>
                  <a:srgbClr val="9D032A"/>
                </a:solidFill>
                <a:latin typeface="Arial Black" pitchFamily="34" charset="0"/>
              </a:rPr>
              <a:t>                                 (7.00 – 21.00)</a:t>
            </a:r>
          </a:p>
        </p:txBody>
      </p:sp>
      <p:sp>
        <p:nvSpPr>
          <p:cNvPr id="55299" name="Prostokąt 3"/>
          <p:cNvSpPr>
            <a:spLocks noChangeArrowheads="1"/>
          </p:cNvSpPr>
          <p:nvPr/>
        </p:nvSpPr>
        <p:spPr bwMode="auto">
          <a:xfrm>
            <a:off x="179388" y="1338263"/>
            <a:ext cx="5976937" cy="1016000"/>
          </a:xfrm>
          <a:prstGeom prst="rect">
            <a:avLst/>
          </a:prstGeom>
          <a:solidFill>
            <a:srgbClr val="FFCCCC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>
                <a:latin typeface="Calibri" pitchFamily="34" charset="0"/>
              </a:rPr>
              <a:t>Jeżeli</a:t>
            </a:r>
            <a:r>
              <a:rPr lang="pl-PL" altLang="pl-PL" sz="2000" b="1">
                <a:latin typeface="Calibri" pitchFamily="34" charset="0"/>
              </a:rPr>
              <a:t> </a:t>
            </a:r>
            <a:r>
              <a:rPr lang="pl-PL" altLang="pl-PL" sz="2000" b="1" u="sng">
                <a:latin typeface="Calibri" pitchFamily="34" charset="0"/>
              </a:rPr>
              <a:t>po wydrukowaniu kart</a:t>
            </a:r>
            <a:r>
              <a:rPr lang="pl-PL" altLang="pl-PL" sz="2000" b="1">
                <a:latin typeface="Calibri" pitchFamily="34" charset="0"/>
              </a:rPr>
              <a:t> </a:t>
            </a:r>
            <a:r>
              <a:rPr lang="pl-PL" altLang="pl-PL" sz="2000">
                <a:latin typeface="Calibri" pitchFamily="34" charset="0"/>
              </a:rPr>
              <a:t>nastąpiło:</a:t>
            </a:r>
            <a:br>
              <a:rPr lang="pl-PL" altLang="pl-PL" sz="2000">
                <a:latin typeface="Calibri" pitchFamily="34" charset="0"/>
              </a:rPr>
            </a:br>
            <a:r>
              <a:rPr lang="pl-PL" altLang="pl-PL" sz="2000">
                <a:latin typeface="Calibri" pitchFamily="34" charset="0"/>
              </a:rPr>
              <a:t>- </a:t>
            </a:r>
            <a:r>
              <a:rPr lang="pl-PL" altLang="pl-PL" sz="2000" b="1"/>
              <a:t>skreślenie kandydata </a:t>
            </a:r>
          </a:p>
          <a:p>
            <a:r>
              <a:rPr lang="pl-PL" altLang="pl-PL" sz="2000" b="1"/>
              <a:t>- lub (oraz) unieważnienie rejestracji listy:</a:t>
            </a:r>
          </a:p>
        </p:txBody>
      </p:sp>
      <p:sp>
        <p:nvSpPr>
          <p:cNvPr id="55300" name="Prostokąt 3"/>
          <p:cNvSpPr>
            <a:spLocks noChangeArrowheads="1"/>
          </p:cNvSpPr>
          <p:nvPr/>
        </p:nvSpPr>
        <p:spPr bwMode="auto">
          <a:xfrm>
            <a:off x="179388" y="2554288"/>
            <a:ext cx="4665662" cy="339725"/>
          </a:xfrm>
          <a:prstGeom prst="rect">
            <a:avLst/>
          </a:prstGeom>
          <a:solidFill>
            <a:srgbClr val="FFFFCC"/>
          </a:solid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600" b="1">
                <a:latin typeface="Calibri" pitchFamily="34" charset="0"/>
              </a:rPr>
              <a:t>Nie drukuje się nowych kart</a:t>
            </a:r>
          </a:p>
        </p:txBody>
      </p:sp>
      <p:sp>
        <p:nvSpPr>
          <p:cNvPr id="55301" name="Prostokąt 6"/>
          <p:cNvSpPr>
            <a:spLocks noChangeArrowheads="1"/>
          </p:cNvSpPr>
          <p:nvPr/>
        </p:nvSpPr>
        <p:spPr bwMode="auto">
          <a:xfrm>
            <a:off x="484188" y="3105150"/>
            <a:ext cx="696912" cy="369888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pl-PL" altLang="pl-PL" b="1">
                <a:latin typeface="Calibri" pitchFamily="34" charset="0"/>
              </a:rPr>
              <a:t>TKW:</a:t>
            </a:r>
          </a:p>
        </p:txBody>
      </p:sp>
      <p:sp>
        <p:nvSpPr>
          <p:cNvPr id="55302" name="Prostokąt 7"/>
          <p:cNvSpPr>
            <a:spLocks noChangeArrowheads="1"/>
          </p:cNvSpPr>
          <p:nvPr/>
        </p:nvSpPr>
        <p:spPr bwMode="auto">
          <a:xfrm>
            <a:off x="0" y="3535363"/>
            <a:ext cx="4713288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 Light" pitchFamily="34" charset="0"/>
              <a:buAutoNum type="arabicPeriod"/>
            </a:pPr>
            <a:r>
              <a:rPr lang="pl-PL" altLang="pl-PL" sz="1400" b="1">
                <a:latin typeface="Calibri" pitchFamily="34" charset="0"/>
              </a:rPr>
              <a:t>Zawiadamia</a:t>
            </a:r>
            <a:r>
              <a:rPr lang="pl-PL" altLang="pl-PL" sz="1400">
                <a:latin typeface="Calibri" pitchFamily="34" charset="0"/>
              </a:rPr>
              <a:t> obwodowe komisje wyborcze.</a:t>
            </a:r>
          </a:p>
          <a:p>
            <a:pPr marL="342900" indent="-342900">
              <a:buFont typeface="Calibri Light" pitchFamily="34" charset="0"/>
              <a:buAutoNum type="arabicPeriod"/>
            </a:pPr>
            <a:r>
              <a:rPr lang="pl-PL" altLang="pl-PL" sz="1400" b="1">
                <a:latin typeface="Calibri" pitchFamily="34" charset="0"/>
              </a:rPr>
              <a:t>Sporządza informację </a:t>
            </a:r>
            <a:r>
              <a:rPr lang="pl-PL" altLang="pl-PL" sz="1400">
                <a:latin typeface="Calibri" pitchFamily="34" charset="0"/>
              </a:rPr>
              <a:t>o nowym, prawidłowym brzmieniu karty </a:t>
            </a:r>
            <a:r>
              <a:rPr lang="pl-PL" altLang="pl-PL" sz="1400"/>
              <a:t>przez odwzorowanie właściwego arkusza tej karty </a:t>
            </a:r>
            <a:br>
              <a:rPr lang="pl-PL" altLang="pl-PL" sz="1400"/>
            </a:br>
            <a:r>
              <a:rPr lang="pl-PL" altLang="pl-PL" sz="1400"/>
              <a:t>ze skreślonym nazwiskiem kandydata </a:t>
            </a:r>
            <a:br>
              <a:rPr lang="pl-PL" altLang="pl-PL" sz="1400"/>
            </a:br>
            <a:r>
              <a:rPr lang="pl-PL" altLang="pl-PL" sz="1400"/>
              <a:t>lub unieważnioną listą kandydatów oraz o warunkach ważności głosu oddanego na takiej karcie.</a:t>
            </a:r>
            <a:r>
              <a:rPr lang="pl-PL" altLang="pl-PL" sz="1400" b="1">
                <a:latin typeface="Calibri" pitchFamily="34" charset="0"/>
              </a:rPr>
              <a:t>          </a:t>
            </a:r>
          </a:p>
        </p:txBody>
      </p:sp>
      <p:sp>
        <p:nvSpPr>
          <p:cNvPr id="55303" name="Prostokąt 9"/>
          <p:cNvSpPr>
            <a:spLocks noChangeArrowheads="1"/>
          </p:cNvSpPr>
          <p:nvPr/>
        </p:nvSpPr>
        <p:spPr bwMode="auto">
          <a:xfrm>
            <a:off x="465138" y="5118100"/>
            <a:ext cx="738187" cy="369888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/>
            <a:r>
              <a:rPr lang="pl-PL" altLang="pl-PL" b="1">
                <a:latin typeface="Calibri" pitchFamily="34" charset="0"/>
              </a:rPr>
              <a:t>OKW:</a:t>
            </a:r>
          </a:p>
        </p:txBody>
      </p:sp>
      <p:sp>
        <p:nvSpPr>
          <p:cNvPr id="55304" name="Prostokąt 10"/>
          <p:cNvSpPr>
            <a:spLocks noChangeArrowheads="1"/>
          </p:cNvSpPr>
          <p:nvPr/>
        </p:nvSpPr>
        <p:spPr bwMode="auto">
          <a:xfrm>
            <a:off x="-17463" y="5549900"/>
            <a:ext cx="4572001" cy="116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 Light" pitchFamily="34" charset="0"/>
              <a:buAutoNum type="arabicPeriod"/>
            </a:pPr>
            <a:r>
              <a:rPr lang="pl-PL" altLang="pl-PL" sz="1400" b="1">
                <a:latin typeface="Calibri" pitchFamily="34" charset="0"/>
              </a:rPr>
              <a:t>Umieszcza otrzymaną informację </a:t>
            </a:r>
            <a:r>
              <a:rPr lang="pl-PL" altLang="pl-PL" sz="1400">
                <a:latin typeface="Calibri" pitchFamily="34" charset="0"/>
              </a:rPr>
              <a:t>o skreśleniach </a:t>
            </a:r>
            <a:br>
              <a:rPr lang="pl-PL" altLang="pl-PL" sz="1400">
                <a:latin typeface="Calibri" pitchFamily="34" charset="0"/>
              </a:rPr>
            </a:br>
            <a:r>
              <a:rPr lang="pl-PL" altLang="pl-PL" sz="1400">
                <a:latin typeface="Calibri" pitchFamily="34" charset="0"/>
              </a:rPr>
              <a:t>i nowym brzmieniu karty w lokalu przy obwieszczeniu </a:t>
            </a:r>
            <a:br>
              <a:rPr lang="pl-PL" altLang="pl-PL" sz="1400">
                <a:latin typeface="Calibri" pitchFamily="34" charset="0"/>
              </a:rPr>
            </a:br>
            <a:r>
              <a:rPr lang="pl-PL" altLang="pl-PL" sz="1400">
                <a:latin typeface="Calibri" pitchFamily="34" charset="0"/>
              </a:rPr>
              <a:t>o zarejestrowanych listach kandydatów</a:t>
            </a:r>
          </a:p>
          <a:p>
            <a:pPr marL="342900" indent="-342900">
              <a:buFont typeface="Calibri Light" pitchFamily="34" charset="0"/>
              <a:buAutoNum type="arabicPeriod"/>
            </a:pPr>
            <a:r>
              <a:rPr lang="pl-PL" altLang="pl-PL" sz="1400" b="1">
                <a:latin typeface="Calibri" pitchFamily="34" charset="0"/>
              </a:rPr>
              <a:t>Informuje o tym ustnie wyborców przy wydawaniu karty do głosowania</a:t>
            </a:r>
            <a:r>
              <a:rPr lang="pl-PL" altLang="pl-PL" sz="1400" b="1">
                <a:solidFill>
                  <a:srgbClr val="7030A0"/>
                </a:solidFill>
                <a:latin typeface="Calibri" pitchFamily="34" charset="0"/>
              </a:rPr>
              <a:t>.</a:t>
            </a:r>
            <a:endParaRPr lang="pl-PL" altLang="pl-PL" sz="1400" b="1">
              <a:latin typeface="Calibri" pitchFamily="34" charset="0"/>
            </a:endParaRPr>
          </a:p>
        </p:txBody>
      </p:sp>
      <p:sp>
        <p:nvSpPr>
          <p:cNvPr id="55305" name="Prostokąt 11"/>
          <p:cNvSpPr>
            <a:spLocks noChangeArrowheads="1"/>
          </p:cNvSpPr>
          <p:nvPr/>
        </p:nvSpPr>
        <p:spPr bwMode="auto">
          <a:xfrm>
            <a:off x="4643438" y="5308600"/>
            <a:ext cx="4327525" cy="923925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/>
              <a:t>Niedopuszczalne jest dokonywanie </a:t>
            </a:r>
            <a:br>
              <a:rPr lang="pl-PL" altLang="pl-PL" b="1"/>
            </a:br>
            <a:r>
              <a:rPr lang="pl-PL" altLang="pl-PL" b="1"/>
              <a:t>przez komisję jakichkolwiek skreśleń i adnotacji na kartach do głosowania.</a:t>
            </a:r>
            <a:endParaRPr lang="pl-PL" altLang="pl-PL"/>
          </a:p>
        </p:txBody>
      </p:sp>
      <p:sp>
        <p:nvSpPr>
          <p:cNvPr id="13" name="Prostokąt 12"/>
          <p:cNvSpPr/>
          <p:nvPr/>
        </p:nvSpPr>
        <p:spPr>
          <a:xfrm>
            <a:off x="6308725" y="1544638"/>
            <a:ext cx="2662238" cy="3489325"/>
          </a:xfrm>
          <a:prstGeom prst="rect">
            <a:avLst/>
          </a:prstGeom>
          <a:solidFill>
            <a:schemeClr val="bg1"/>
          </a:solidFill>
          <a:ln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pl-PL" sz="1000" b="1" dirty="0">
              <a:solidFill>
                <a:schemeClr val="tx1"/>
              </a:solidFill>
            </a:endParaRPr>
          </a:p>
        </p:txBody>
      </p:sp>
      <p:sp>
        <p:nvSpPr>
          <p:cNvPr id="55307" name="pole tekstowe 15"/>
          <p:cNvSpPr txBox="1">
            <a:spLocks noChangeArrowheads="1"/>
          </p:cNvSpPr>
          <p:nvPr/>
        </p:nvSpPr>
        <p:spPr bwMode="auto">
          <a:xfrm>
            <a:off x="5954713" y="1570038"/>
            <a:ext cx="3370262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000" b="1"/>
              <a:t>OBWIESZCZENIE</a:t>
            </a:r>
          </a:p>
          <a:p>
            <a:pPr algn="ctr"/>
            <a:r>
              <a:rPr lang="pl-PL" altLang="pl-PL" sz="1000" b="1"/>
              <a:t>GMINNEJ KOMIJSI WYBORCZEJ </a:t>
            </a:r>
          </a:p>
          <a:p>
            <a:pPr algn="ctr"/>
            <a:r>
              <a:rPr lang="pl-PL" altLang="pl-PL" sz="800" b="1"/>
              <a:t>z dnia 18 października  </a:t>
            </a:r>
          </a:p>
          <a:p>
            <a:pPr algn="ctr"/>
            <a:endParaRPr lang="pl-PL" altLang="pl-PL" sz="800" b="1"/>
          </a:p>
          <a:p>
            <a:pPr algn="ctr"/>
            <a:r>
              <a:rPr lang="pl-PL" altLang="pl-PL" sz="800" b="1"/>
              <a:t>w sprawie skreślenia kandydata na radnego  </a:t>
            </a:r>
          </a:p>
          <a:p>
            <a:endParaRPr lang="pl-PL" altLang="pl-PL"/>
          </a:p>
        </p:txBody>
      </p:sp>
      <p:pic>
        <p:nvPicPr>
          <p:cNvPr id="55308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84963" y="2289175"/>
            <a:ext cx="1870075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Łącznik prosty 11"/>
          <p:cNvCxnSpPr/>
          <p:nvPr/>
        </p:nvCxnSpPr>
        <p:spPr>
          <a:xfrm>
            <a:off x="7002463" y="3030538"/>
            <a:ext cx="317500" cy="0"/>
          </a:xfrm>
          <a:prstGeom prst="line">
            <a:avLst/>
          </a:prstGeom>
          <a:ln>
            <a:solidFill>
              <a:srgbClr val="9018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310" name="pole tekstowe 1"/>
          <p:cNvSpPr txBox="1">
            <a:spLocks noChangeArrowheads="1"/>
          </p:cNvSpPr>
          <p:nvPr/>
        </p:nvSpPr>
        <p:spPr bwMode="auto">
          <a:xfrm>
            <a:off x="7285038" y="2951163"/>
            <a:ext cx="1223962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400" b="1"/>
              <a:t>,,unieważnienie rejestracji listy”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pole tekstowe 1"/>
          <p:cNvSpPr txBox="1">
            <a:spLocks noChangeArrowheads="1"/>
          </p:cNvSpPr>
          <p:nvPr/>
        </p:nvSpPr>
        <p:spPr bwMode="auto">
          <a:xfrm>
            <a:off x="179388" y="260350"/>
            <a:ext cx="84248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                            </a:t>
            </a:r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CZYNNOŚCI </a:t>
            </a:r>
          </a:p>
          <a:p>
            <a:r>
              <a:rPr lang="pl-PL" altLang="pl-PL" sz="2000">
                <a:solidFill>
                  <a:srgbClr val="9D032A"/>
                </a:solidFill>
                <a:latin typeface="Arial Black" pitchFamily="34" charset="0"/>
              </a:rPr>
              <a:t>                  </a:t>
            </a:r>
            <a:r>
              <a:rPr lang="pl-PL" altLang="pl-PL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(przed wydaniem karty do głosowania)</a:t>
            </a:r>
          </a:p>
        </p:txBody>
      </p:sp>
      <p:sp>
        <p:nvSpPr>
          <p:cNvPr id="3" name="Prostokąt 2"/>
          <p:cNvSpPr/>
          <p:nvPr/>
        </p:nvSpPr>
        <p:spPr>
          <a:xfrm>
            <a:off x="-323850" y="1287463"/>
            <a:ext cx="8963025" cy="1401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742950" lvl="1" indent="-285750">
              <a:buFont typeface="Wingdings" panose="05000000000000000000" pitchFamily="2" charset="2"/>
              <a:buChar char="Ø"/>
              <a:defRPr/>
            </a:pP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Sprawdzić tożsamość wyborcy na podstawie dowodu </a:t>
            </a:r>
            <a:b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  <a:cs typeface="Arial" panose="020B0604020202020204" pitchFamily="34" charset="0"/>
              </a:rPr>
              <a:t>osobistego lub każdego innego dokumentu z fotografią.</a:t>
            </a:r>
          </a:p>
          <a:p>
            <a:pPr>
              <a:defRPr/>
            </a:pPr>
            <a:endParaRPr lang="pl-PL" sz="50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pl-PL" b="1" dirty="0">
                <a:latin typeface="Arial" panose="020B0604020202020204" pitchFamily="34" charset="0"/>
              </a:rPr>
              <a:t>             (np. paszport, prawo jazdy, legitymacja studencka) </a:t>
            </a:r>
          </a:p>
          <a:p>
            <a:pPr lvl="1">
              <a:defRPr/>
            </a:pPr>
            <a:r>
              <a:rPr lang="pl-PL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l-PL" sz="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buFont typeface="Wingdings" panose="05000000000000000000" pitchFamily="2" charset="2"/>
              <a:buChar char="Ø"/>
              <a:defRPr/>
            </a:pPr>
            <a:r>
              <a:rPr lang="pl-PL" dirty="0">
                <a:latin typeface="Arial" panose="020B0604020202020204" pitchFamily="34" charset="0"/>
              </a:rPr>
              <a:t>Ustalić, czy wyborca jest ujęty w spisie wyborców - </a:t>
            </a:r>
            <a:r>
              <a:rPr lang="pl-PL" b="1" dirty="0">
                <a:latin typeface="Arial" panose="020B0604020202020204" pitchFamily="34" charset="0"/>
              </a:rPr>
              <a:t>część A albo część B</a:t>
            </a:r>
            <a:r>
              <a:rPr lang="pl-PL" dirty="0">
                <a:latin typeface="Arial" panose="020B0604020202020204" pitchFamily="34" charset="0"/>
              </a:rPr>
              <a:t>.</a:t>
            </a:r>
            <a:endParaRPr lang="pl-PL" b="1" dirty="0">
              <a:latin typeface="Arial" panose="020B0604020202020204" pitchFamily="34" charset="0"/>
            </a:endParaRPr>
          </a:p>
        </p:txBody>
      </p:sp>
      <p:pic>
        <p:nvPicPr>
          <p:cNvPr id="56324" name="Picture 2" descr="https://encrypted-tbn3.gstatic.com/images?q=tbn:ANd9GcTllP2rHHAmCLWvbGjAtnvnBj5AysqnGhTaI1DFooTG1jzEXm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69038" y="1216025"/>
            <a:ext cx="200025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5" name="Prostokąt 4"/>
          <p:cNvSpPr>
            <a:spLocks noChangeArrowheads="1"/>
          </p:cNvSpPr>
          <p:nvPr/>
        </p:nvSpPr>
        <p:spPr bwMode="auto">
          <a:xfrm>
            <a:off x="4500563" y="2708275"/>
            <a:ext cx="4392612" cy="369888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/>
              <a:t>Komisje wyborcze </a:t>
            </a:r>
            <a:r>
              <a:rPr lang="pl-PL" altLang="pl-PL"/>
              <a:t>sprawdzają ponadto, </a:t>
            </a:r>
          </a:p>
        </p:txBody>
      </p:sp>
      <p:pic>
        <p:nvPicPr>
          <p:cNvPr id="56326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01975"/>
            <a:ext cx="9096375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irc_mi" descr="http://www.agatowska.pl/grafika/parafka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37600" y="5541963"/>
            <a:ext cx="358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Łącznik prosty ze strzałką 7"/>
          <p:cNvCxnSpPr/>
          <p:nvPr/>
        </p:nvCxnSpPr>
        <p:spPr>
          <a:xfrm>
            <a:off x="7667625" y="3394075"/>
            <a:ext cx="0" cy="1511300"/>
          </a:xfrm>
          <a:prstGeom prst="straightConnector1">
            <a:avLst/>
          </a:prstGeom>
          <a:ln w="57150">
            <a:solidFill>
              <a:srgbClr val="9D032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rostokąt 9"/>
          <p:cNvSpPr/>
          <p:nvPr/>
        </p:nvSpPr>
        <p:spPr>
          <a:xfrm>
            <a:off x="7999413" y="3209925"/>
            <a:ext cx="544512" cy="368300"/>
          </a:xfrm>
          <a:prstGeom prst="rect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pl-PL" b="1" dirty="0">
                <a:solidFill>
                  <a:schemeClr val="bg1"/>
                </a:solidFill>
                <a:latin typeface="+mj-lt"/>
              </a:rPr>
              <a:t>czy</a:t>
            </a:r>
            <a:r>
              <a:rPr lang="pl-PL" dirty="0">
                <a:solidFill>
                  <a:schemeClr val="bg1"/>
                </a:solidFill>
                <a:latin typeface="+mj-lt"/>
              </a:rPr>
              <a:t> </a:t>
            </a:r>
            <a:endParaRPr lang="pl-PL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107950" y="4973638"/>
            <a:ext cx="8856663" cy="7270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56331" name="pole tekstowe 1"/>
          <p:cNvSpPr txBox="1">
            <a:spLocks noChangeArrowheads="1"/>
          </p:cNvSpPr>
          <p:nvPr/>
        </p:nvSpPr>
        <p:spPr bwMode="auto">
          <a:xfrm>
            <a:off x="354013" y="5035550"/>
            <a:ext cx="839470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1000" b="1">
                <a:solidFill>
                  <a:srgbClr val="9D032A"/>
                </a:solidFill>
              </a:rPr>
              <a:t>Jeśli wyborca poinformuje komisję, że nie otrzymał pakietu wyborczego, przewodniczący komisji lub jego zastępca telefonicznie potwierdza w dziale ewidencji ludności urzędu gminy, czy urząd posiada informację o niedoręczeniu temu wyborcy pakietu.</a:t>
            </a:r>
          </a:p>
          <a:p>
            <a:pPr algn="ctr"/>
            <a:r>
              <a:rPr lang="pl-PL" altLang="pl-PL" sz="1000" b="1">
                <a:solidFill>
                  <a:srgbClr val="9D032A"/>
                </a:solidFill>
              </a:rPr>
              <a:t>W przypadku potwierdzenia przez urząd niedoręczenia pakietu należy postąpić jak poniżej: </a:t>
            </a:r>
          </a:p>
        </p:txBody>
      </p:sp>
      <p:sp>
        <p:nvSpPr>
          <p:cNvPr id="56332" name="pole tekstowe 4"/>
          <p:cNvSpPr txBox="1">
            <a:spLocks noChangeArrowheads="1"/>
          </p:cNvSpPr>
          <p:nvPr/>
        </p:nvSpPr>
        <p:spPr bwMode="auto">
          <a:xfrm>
            <a:off x="6527800" y="3209925"/>
            <a:ext cx="11160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>
                <a:solidFill>
                  <a:srgbClr val="FF0000"/>
                </a:solidFill>
              </a:rPr>
              <a:t>odmówić</a:t>
            </a:r>
          </a:p>
          <a:p>
            <a:r>
              <a:rPr lang="pl-PL" altLang="pl-PL" sz="1200" b="1">
                <a:solidFill>
                  <a:srgbClr val="FF0000"/>
                </a:solidFill>
              </a:rPr>
              <a:t>wydania kart</a:t>
            </a:r>
          </a:p>
        </p:txBody>
      </p:sp>
      <p:sp>
        <p:nvSpPr>
          <p:cNvPr id="56333" name="pole tekstowe 12"/>
          <p:cNvSpPr txBox="1">
            <a:spLocks noChangeArrowheads="1"/>
          </p:cNvSpPr>
          <p:nvPr/>
        </p:nvSpPr>
        <p:spPr bwMode="auto">
          <a:xfrm>
            <a:off x="6519863" y="6248400"/>
            <a:ext cx="10620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1200" b="1">
                <a:solidFill>
                  <a:srgbClr val="FF0000"/>
                </a:solidFill>
              </a:rPr>
              <a:t>wydać karty</a:t>
            </a:r>
          </a:p>
        </p:txBody>
      </p:sp>
      <p:sp>
        <p:nvSpPr>
          <p:cNvPr id="6" name="Prostokąt 5"/>
          <p:cNvSpPr/>
          <p:nvPr/>
        </p:nvSpPr>
        <p:spPr>
          <a:xfrm>
            <a:off x="6534150" y="4560888"/>
            <a:ext cx="1047750" cy="3889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6548438" y="5724525"/>
            <a:ext cx="1047750" cy="3889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cxnSp>
        <p:nvCxnSpPr>
          <p:cNvPr id="16" name="Łącznik prosty ze strzałką 15"/>
          <p:cNvCxnSpPr/>
          <p:nvPr/>
        </p:nvCxnSpPr>
        <p:spPr>
          <a:xfrm flipV="1">
            <a:off x="7740650" y="6196013"/>
            <a:ext cx="0" cy="546100"/>
          </a:xfrm>
          <a:prstGeom prst="straightConnector1">
            <a:avLst/>
          </a:prstGeom>
          <a:ln w="57150">
            <a:solidFill>
              <a:srgbClr val="9D032A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pole tekstowe 1"/>
          <p:cNvSpPr txBox="1">
            <a:spLocks noChangeArrowheads="1"/>
          </p:cNvSpPr>
          <p:nvPr/>
        </p:nvSpPr>
        <p:spPr bwMode="auto">
          <a:xfrm>
            <a:off x="415925" y="581025"/>
            <a:ext cx="7042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>
                <a:solidFill>
                  <a:srgbClr val="9D032A"/>
                </a:solidFill>
                <a:latin typeface="Arial Black" pitchFamily="34" charset="0"/>
              </a:rPr>
              <a:t>DOPISYWANIE DO SPISU OSÓB UPRAWNIONYCH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3813" y="908050"/>
            <a:ext cx="9185275" cy="3132138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chemeClr val="tx1"/>
              </a:buClr>
              <a:defRPr/>
            </a:pPr>
            <a:r>
              <a:rPr lang="pl-PL" sz="2000" b="1" u="sng" dirty="0" smtClean="0"/>
              <a:t>osobę pominiętą w spisie – w części A lub B </a:t>
            </a:r>
            <a:br>
              <a:rPr lang="pl-PL" sz="2000" b="1" u="sng" dirty="0" smtClean="0"/>
            </a:br>
            <a:r>
              <a:rPr lang="pl-PL" sz="2000" dirty="0" smtClean="0"/>
              <a:t>- jeżeli udokumentuje, iż stale zamieszkuje na terenie obwodu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pl-PL" sz="2000" i="1" dirty="0" smtClean="0">
                <a:solidFill>
                  <a:srgbClr val="3333FF"/>
                </a:solidFill>
              </a:rPr>
              <a:t>      </a:t>
            </a:r>
            <a:r>
              <a:rPr lang="pl-PL" sz="2000" b="1" i="1" dirty="0" smtClean="0">
                <a:solidFill>
                  <a:srgbClr val="3333FF"/>
                </a:solidFill>
              </a:rPr>
              <a:t>(a ewidencja ludności potwierdzi ten fakt, sporządzić notatkę, dołączyć do spisu);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  <a:defRPr/>
            </a:pPr>
            <a:endParaRPr lang="pl-PL" sz="600" b="1" i="1" dirty="0" smtClean="0">
              <a:solidFill>
                <a:srgbClr val="3333FF"/>
              </a:solidFill>
            </a:endParaRPr>
          </a:p>
          <a:p>
            <a:pPr>
              <a:lnSpc>
                <a:spcPct val="80000"/>
              </a:lnSpc>
              <a:buClr>
                <a:schemeClr val="tx1"/>
              </a:buClr>
              <a:defRPr/>
            </a:pPr>
            <a:r>
              <a:rPr lang="pl-PL" sz="2000" b="1" u="sng" dirty="0"/>
              <a:t>o</a:t>
            </a:r>
            <a:r>
              <a:rPr lang="pl-PL" sz="2000" b="1" u="sng" dirty="0" smtClean="0"/>
              <a:t>sobę skreśloną ze spisu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-  w związku z umieszczeniem jej w obwodzie odrębnym, która </a:t>
            </a:r>
            <a:r>
              <a:rPr lang="pl-PL" sz="2000" b="1" u="sng" dirty="0" smtClean="0">
                <a:solidFill>
                  <a:srgbClr val="FF0000"/>
                </a:solidFill>
              </a:rPr>
              <a:t>udokumentuje</a:t>
            </a:r>
            <a:r>
              <a:rPr lang="pl-PL" sz="2000" dirty="0">
                <a:solidFill>
                  <a:srgbClr val="FF0000"/>
                </a:solidFill>
              </a:rPr>
              <a:t>,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   że  opuściła szpital, dom pomocy społecznej, zakład karny, areszt śledczy przed</a:t>
            </a:r>
            <a:br>
              <a:rPr lang="pl-PL" sz="2000" dirty="0" smtClean="0"/>
            </a:br>
            <a:r>
              <a:rPr lang="pl-PL" sz="2000" dirty="0" smtClean="0"/>
              <a:t>   dniem głosowania;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Font typeface="Arial" pitchFamily="34" charset="0"/>
              <a:buNone/>
              <a:defRPr/>
            </a:pPr>
            <a:endParaRPr lang="pl-PL" sz="600" dirty="0" smtClean="0"/>
          </a:p>
          <a:p>
            <a:pPr>
              <a:lnSpc>
                <a:spcPct val="80000"/>
              </a:lnSpc>
              <a:buClr>
                <a:schemeClr val="tx1"/>
              </a:buClr>
              <a:defRPr/>
            </a:pPr>
            <a:r>
              <a:rPr lang="pl-PL" sz="2000" b="1" u="sng" dirty="0" smtClean="0"/>
              <a:t>osobę, </a:t>
            </a:r>
            <a:r>
              <a:rPr lang="pl-PL" sz="2000" b="1" u="sng" dirty="0"/>
              <a:t>która chce głosować w obwodzie </a:t>
            </a:r>
            <a:r>
              <a:rPr lang="pl-PL" sz="2000" b="1" u="sng" dirty="0" smtClean="0"/>
              <a:t>odrębnym 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- pod </a:t>
            </a:r>
            <a:r>
              <a:rPr lang="pl-PL" sz="2000" dirty="0"/>
              <a:t>warunkiem, że </a:t>
            </a:r>
            <a:r>
              <a:rPr lang="pl-PL" sz="2000" b="1" u="sng" dirty="0">
                <a:solidFill>
                  <a:srgbClr val="FF0000"/>
                </a:solidFill>
              </a:rPr>
              <a:t>stale zamieszkuje na obszarze </a:t>
            </a:r>
            <a:r>
              <a:rPr lang="pl-PL" sz="2000" b="1" u="sng" dirty="0" smtClean="0">
                <a:solidFill>
                  <a:srgbClr val="FF0000"/>
                </a:solidFill>
              </a:rPr>
              <a:t>województwa </a:t>
            </a:r>
            <a:r>
              <a:rPr lang="pl-PL" sz="2000" dirty="0" smtClean="0"/>
              <a:t>i przybyła </a:t>
            </a:r>
            <a:br>
              <a:rPr lang="pl-PL" sz="2000" dirty="0" smtClean="0"/>
            </a:br>
            <a:r>
              <a:rPr lang="pl-PL" sz="2000" dirty="0" smtClean="0"/>
              <a:t>  do szpitala, domu </a:t>
            </a:r>
            <a:r>
              <a:rPr lang="pl-PL" sz="2000" dirty="0"/>
              <a:t>pomocy społecznej, </a:t>
            </a:r>
            <a:r>
              <a:rPr lang="pl-PL" sz="2000" dirty="0" smtClean="0"/>
              <a:t>zakładu karnego, aresztu śledczego </a:t>
            </a:r>
            <a:r>
              <a:rPr lang="pl-PL" sz="2000" b="1" u="sng" dirty="0" smtClean="0"/>
              <a:t>przed</a:t>
            </a:r>
            <a:br>
              <a:rPr lang="pl-PL" sz="2000" b="1" u="sng" dirty="0" smtClean="0"/>
            </a:br>
            <a:r>
              <a:rPr lang="pl-PL" sz="2000" b="1" dirty="0" smtClean="0"/>
              <a:t>  </a:t>
            </a:r>
            <a:r>
              <a:rPr lang="pl-PL" sz="2000" b="1" u="sng" dirty="0" smtClean="0"/>
              <a:t>dniem głosowania. </a:t>
            </a:r>
            <a:endParaRPr lang="pl-PL" sz="2000" dirty="0" smtClean="0">
              <a:latin typeface="Corbel" pitchFamily="34" charset="0"/>
            </a:endParaRPr>
          </a:p>
        </p:txBody>
      </p:sp>
      <p:pic>
        <p:nvPicPr>
          <p:cNvPr id="57348" name="Picture 7" descr="C:\Documents and Settings\ols-info2\Pulpit\Szkolenie OKW_prezentacja\obrazy\1194993859534275110calligraphy.svg.med.png"/>
          <p:cNvPicPr>
            <a:picLocks noChangeAspect="1" noChangeArrowheads="1"/>
          </p:cNvPicPr>
          <p:nvPr/>
        </p:nvPicPr>
        <p:blipFill>
          <a:blip r:embed="rId2"/>
          <a:srcRect b="24191"/>
          <a:stretch>
            <a:fillRect/>
          </a:stretch>
        </p:blipFill>
        <p:spPr bwMode="auto">
          <a:xfrm>
            <a:off x="6977063" y="503238"/>
            <a:ext cx="1397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Prostokąt 4"/>
          <p:cNvSpPr>
            <a:spLocks noChangeArrowheads="1"/>
          </p:cNvSpPr>
          <p:nvPr/>
        </p:nvSpPr>
        <p:spPr bwMode="auto">
          <a:xfrm>
            <a:off x="-12700" y="3814763"/>
            <a:ext cx="9121775" cy="395287"/>
          </a:xfrm>
          <a:prstGeom prst="rect">
            <a:avLst/>
          </a:prstGeom>
          <a:solidFill>
            <a:srgbClr val="FFCCCC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buClr>
                <a:schemeClr val="tx1"/>
              </a:buClr>
            </a:pPr>
            <a:r>
              <a:rPr lang="pl-PL" altLang="pl-PL" sz="2400" b="1"/>
              <a:t>Zwrócić uwagę na rodzaje wydawanych kart!!!</a:t>
            </a:r>
          </a:p>
        </p:txBody>
      </p:sp>
      <p:pic>
        <p:nvPicPr>
          <p:cNvPr id="5735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313" y="4257675"/>
            <a:ext cx="8993187" cy="265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jaśnienie ze strzałką w lewo 6"/>
          <p:cNvSpPr/>
          <p:nvPr/>
        </p:nvSpPr>
        <p:spPr>
          <a:xfrm rot="16200000">
            <a:off x="8181975" y="4013200"/>
            <a:ext cx="1081088" cy="649288"/>
          </a:xfrm>
          <a:prstGeom prst="leftArrowCallou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b="1" dirty="0">
                <a:solidFill>
                  <a:schemeClr val="tx1"/>
                </a:solidFill>
              </a:rPr>
              <a:t>Wpis komisji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Prostokąt 1"/>
          <p:cNvSpPr>
            <a:spLocks noChangeArrowheads="1"/>
          </p:cNvSpPr>
          <p:nvPr/>
        </p:nvSpPr>
        <p:spPr bwMode="auto">
          <a:xfrm>
            <a:off x="539750" y="1989138"/>
            <a:ext cx="8208963" cy="3816350"/>
          </a:xfrm>
          <a:prstGeom prst="rect">
            <a:avLst/>
          </a:prstGeom>
          <a:noFill/>
          <a:ln w="38100">
            <a:solidFill>
              <a:srgbClr val="90181B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200" b="1">
                <a:solidFill>
                  <a:srgbClr val="000000"/>
                </a:solidFill>
                <a:cs typeface="Arial" charset="0"/>
              </a:rPr>
              <a:t>Dodatkowy formularz spisu wyborców, na którym komisja dopisuje wyborców w dniu głosowania, powinien zawierać oznaczenie </a:t>
            </a:r>
            <a:r>
              <a:rPr lang="pl-PL" altLang="pl-PL" sz="2200" b="1">
                <a:solidFill>
                  <a:srgbClr val="9D032A"/>
                </a:solidFill>
                <a:cs typeface="Arial" charset="0"/>
              </a:rPr>
              <a:t>„Dodatkowy formularz spisu wyborców”</a:t>
            </a:r>
            <a:r>
              <a:rPr lang="pl-PL" altLang="pl-PL" sz="2200" b="1">
                <a:solidFill>
                  <a:srgbClr val="000000"/>
                </a:solidFill>
                <a:cs typeface="Arial" charset="0"/>
              </a:rPr>
              <a:t>. Członek komisji dopisujący na tym formularzu wyborcę </a:t>
            </a:r>
            <a:br>
              <a:rPr lang="pl-PL" altLang="pl-PL" sz="2200" b="1">
                <a:solidFill>
                  <a:srgbClr val="000000"/>
                </a:solidFill>
                <a:cs typeface="Arial" charset="0"/>
              </a:rPr>
            </a:br>
            <a:r>
              <a:rPr lang="pl-PL" altLang="pl-PL" sz="2200" b="1">
                <a:solidFill>
                  <a:srgbClr val="000000"/>
                </a:solidFill>
                <a:cs typeface="Arial" charset="0"/>
              </a:rPr>
              <a:t>w dniu głosowania każdorazowo, obok imienia i nazwiska osoby dopisanej, umieszcza swoją parafę. Po zakończeniu głosowania dodatkowy formularz spisu wyborców powinien zostać opatrzony pieczęcią komisji oraz podpisany przez przewodniczącego komisji lub jego zastępcę. </a:t>
            </a:r>
            <a:endParaRPr lang="pl-PL" altLang="pl-PL" sz="2200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200" b="1">
                <a:solidFill>
                  <a:srgbClr val="000000"/>
                </a:solidFill>
                <a:cs typeface="Arial" charset="0"/>
              </a:rPr>
              <a:t>Komisja nie jest uprawniona do dokonywania jakichkolwiek innych zmian w spisie wyborców. </a:t>
            </a:r>
            <a:endParaRPr lang="pl-PL" altLang="pl-PL" sz="2200">
              <a:cs typeface="Arial" charset="0"/>
            </a:endParaRPr>
          </a:p>
        </p:txBody>
      </p:sp>
      <p:sp>
        <p:nvSpPr>
          <p:cNvPr id="58371" name="pole tekstowe 1"/>
          <p:cNvSpPr txBox="1">
            <a:spLocks noChangeArrowheads="1"/>
          </p:cNvSpPr>
          <p:nvPr/>
        </p:nvSpPr>
        <p:spPr bwMode="auto">
          <a:xfrm>
            <a:off x="415925" y="581025"/>
            <a:ext cx="7042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sz="2000">
                <a:solidFill>
                  <a:srgbClr val="9D032A"/>
                </a:solidFill>
                <a:latin typeface="Arial Black" pitchFamily="34" charset="0"/>
              </a:rPr>
              <a:t>DOPISYWANIE DO SPISU OSÓB UPRAWNIONYCH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395288" y="1581150"/>
            <a:ext cx="8351837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pl-PL" sz="2000" b="1" dirty="0"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l-PL" sz="2000" b="1" dirty="0">
                <a:solidFill>
                  <a:srgbClr val="90181B"/>
                </a:solidFill>
                <a:latin typeface="Arial Black" panose="020B0A04020102020204" pitchFamily="34" charset="0"/>
              </a:rPr>
              <a:t>w części A spisu wyborców</a:t>
            </a:r>
            <a:r>
              <a:rPr lang="pl-PL" sz="2000" b="1" dirty="0">
                <a:latin typeface="Arial" panose="020B0604020202020204" pitchFamily="34" charset="0"/>
              </a:rPr>
              <a:t> - obywatele polscy; </a:t>
            </a:r>
          </a:p>
          <a:p>
            <a:pPr marL="285750" indent="-285750">
              <a:buFont typeface="Wingdings" panose="05000000000000000000" pitchFamily="2" charset="2"/>
              <a:buChar char="Ø"/>
              <a:defRPr/>
            </a:pPr>
            <a:endParaRPr lang="pl-PL" sz="2000" b="1" dirty="0">
              <a:latin typeface="Arial" panose="020B0604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l-PL" sz="2000" b="1" dirty="0">
                <a:solidFill>
                  <a:srgbClr val="90181B"/>
                </a:solidFill>
                <a:latin typeface="Arial Black" panose="020B0A04020102020204" pitchFamily="34" charset="0"/>
              </a:rPr>
              <a:t>w części B spisu wyborców </a:t>
            </a:r>
            <a:r>
              <a:rPr lang="pl-PL" sz="2000" b="1" dirty="0">
                <a:latin typeface="Arial" panose="020B0604020202020204" pitchFamily="34" charset="0"/>
              </a:rPr>
              <a:t>- pozostali obywatele Unii Europejskiej;  </a:t>
            </a:r>
          </a:p>
        </p:txBody>
      </p:sp>
      <p:sp>
        <p:nvSpPr>
          <p:cNvPr id="59395" name="pole tekstowe 1"/>
          <p:cNvSpPr txBox="1">
            <a:spLocks noChangeArrowheads="1"/>
          </p:cNvSpPr>
          <p:nvPr/>
        </p:nvSpPr>
        <p:spPr bwMode="auto">
          <a:xfrm>
            <a:off x="0" y="549275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WYBORCY UJĘCI W SPISIE WYBORCÓW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5" name="Prostokąt zaokrąglony 4"/>
          <p:cNvSpPr/>
          <p:nvPr/>
        </p:nvSpPr>
        <p:spPr>
          <a:xfrm>
            <a:off x="611188" y="3500438"/>
            <a:ext cx="7345362" cy="1657350"/>
          </a:xfrm>
          <a:prstGeom prst="roundRect">
            <a:avLst/>
          </a:prstGeom>
          <a:solidFill>
            <a:srgbClr val="9D032A"/>
          </a:solidFill>
          <a:ln w="38100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59397" name="pole tekstowe 11"/>
          <p:cNvSpPr txBox="1">
            <a:spLocks noChangeArrowheads="1"/>
          </p:cNvSpPr>
          <p:nvPr/>
        </p:nvSpPr>
        <p:spPr bwMode="auto">
          <a:xfrm>
            <a:off x="1368425" y="3573463"/>
            <a:ext cx="5832475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chemeClr val="bg1"/>
                </a:solidFill>
              </a:rPr>
              <a:t>Obywatele UE niebędący obywatelami polskimi nie są uprawnieni do głosowania </a:t>
            </a:r>
            <a:br>
              <a:rPr lang="pl-PL" altLang="pl-PL" sz="2000" b="1">
                <a:solidFill>
                  <a:schemeClr val="bg1"/>
                </a:solidFill>
              </a:rPr>
            </a:br>
            <a:r>
              <a:rPr lang="pl-PL" altLang="pl-PL" sz="2000" b="1">
                <a:solidFill>
                  <a:schemeClr val="bg1"/>
                </a:solidFill>
              </a:rPr>
              <a:t>w wyborach do rady powiatów oraz sejmików województwa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Prostokąt 2"/>
          <p:cNvSpPr>
            <a:spLocks noChangeArrowheads="1"/>
          </p:cNvSpPr>
          <p:nvPr/>
        </p:nvSpPr>
        <p:spPr bwMode="auto">
          <a:xfrm>
            <a:off x="395288" y="1312863"/>
            <a:ext cx="8351837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1900"/>
              <a:t>Ponadto komisja zwraca uwagę, by wyborca potwierdził własnoręcznym podpisem, w przeznaczonej na to rubryce spisu wyborców, fakt otrzymania kart.</a:t>
            </a:r>
            <a:r>
              <a:rPr lang="pl-PL" altLang="pl-PL" sz="1900" b="1"/>
              <a:t> </a:t>
            </a:r>
            <a:r>
              <a:rPr lang="pl-PL" altLang="pl-PL" sz="1900" b="1">
                <a:solidFill>
                  <a:srgbClr val="90181B"/>
                </a:solidFill>
              </a:rPr>
              <a:t>Jeżeli wyborca nie potwierdzi własnoręcznym podpisem odbioru kart do głosowania, komisja odmawia ich wydania. </a:t>
            </a:r>
            <a:endParaRPr lang="pl-PL" altLang="pl-PL" sz="1900">
              <a:solidFill>
                <a:srgbClr val="90181B"/>
              </a:solidFill>
            </a:endParaRPr>
          </a:p>
          <a:p>
            <a:pPr algn="just"/>
            <a:r>
              <a:rPr lang="pl-PL" altLang="pl-PL" sz="1900" b="1"/>
              <a:t>Jedynie w przypadku gdy wyborca okaże komisji dokument potwierdzający, że jest osobą niepełnosprawną o znacznym lub umiarkowanym stopniu niepełnosprawności w rozumieniu ustawy z dnia 27 sierpnia 1997 r. o rehabilitacji zawodowej i społecznej oraz zatrudnianiu osób niepełnosprawnych (Dz. U. z 2018 r. poz. 511, z późn. zm.) i nie może w związku z tym potwierdzić otrzymania kart do głosowania członek komisji wydający karty do głosowania wraz z przewodniczącym lub zastępcą przewodniczącego stwierdza fakt wydania kart oraz przyczynę braku podpisu osoby otrzymującej karty.</a:t>
            </a:r>
          </a:p>
        </p:txBody>
      </p:sp>
      <p:sp>
        <p:nvSpPr>
          <p:cNvPr id="60419" name="pole tekstowe 1"/>
          <p:cNvSpPr txBox="1">
            <a:spLocks noChangeArrowheads="1"/>
          </p:cNvSpPr>
          <p:nvPr/>
        </p:nvSpPr>
        <p:spPr bwMode="auto">
          <a:xfrm>
            <a:off x="0" y="549275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WYBORCY UJĘCI W SPISIE WYBORCÓW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60420" name="Prostokąt 2"/>
          <p:cNvSpPr>
            <a:spLocks noChangeArrowheads="1"/>
          </p:cNvSpPr>
          <p:nvPr/>
        </p:nvSpPr>
        <p:spPr bwMode="auto">
          <a:xfrm>
            <a:off x="215900" y="5591175"/>
            <a:ext cx="8388350" cy="646113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/>
              <a:t>Czynności te wykonuje przewodniczący komisji lub zastępca przewodniczącego w obecności innego członka komisji.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pole tekstowe 1"/>
          <p:cNvSpPr txBox="1">
            <a:spLocks noChangeArrowheads="1"/>
          </p:cNvSpPr>
          <p:nvPr/>
        </p:nvSpPr>
        <p:spPr bwMode="auto">
          <a:xfrm>
            <a:off x="323850" y="436563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KART DO GŁOSOWANIA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61443" name="Prostokąt 2"/>
          <p:cNvSpPr>
            <a:spLocks noChangeArrowheads="1"/>
          </p:cNvSpPr>
          <p:nvPr/>
        </p:nvSpPr>
        <p:spPr bwMode="auto">
          <a:xfrm>
            <a:off x="0" y="1544638"/>
            <a:ext cx="914400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/>
              <a:t>                          - </a:t>
            </a:r>
            <a:r>
              <a:rPr lang="pl-PL" altLang="pl-PL" b="1"/>
              <a:t>osobie wpisanej w części A spisu</a:t>
            </a:r>
            <a:r>
              <a:rPr lang="pl-PL" altLang="pl-PL"/>
              <a:t> - wydaje się po jednej karcie do </a:t>
            </a:r>
            <a:br>
              <a:rPr lang="pl-PL" altLang="pl-PL"/>
            </a:br>
            <a:r>
              <a:rPr lang="pl-PL" altLang="pl-PL"/>
              <a:t>                             głosowania w wyborach do każdej z rad oraz w wyborach wójta.</a:t>
            </a:r>
          </a:p>
          <a:p>
            <a:endParaRPr lang="pl-PL" altLang="pl-PL"/>
          </a:p>
          <a:p>
            <a:r>
              <a:rPr lang="pl-PL" altLang="pl-PL" b="1"/>
              <a:t>                           </a:t>
            </a:r>
            <a:r>
              <a:rPr lang="pl-PL" altLang="pl-PL"/>
              <a:t>- </a:t>
            </a:r>
            <a:r>
              <a:rPr lang="pl-PL" altLang="pl-PL" b="1"/>
              <a:t>osobie wpisanej w części B spisu</a:t>
            </a:r>
            <a:r>
              <a:rPr lang="pl-PL" altLang="pl-PL"/>
              <a:t> - wydaje się wyłącznie karty do</a:t>
            </a:r>
            <a:br>
              <a:rPr lang="pl-PL" altLang="pl-PL"/>
            </a:br>
            <a:r>
              <a:rPr lang="pl-PL" altLang="pl-PL"/>
              <a:t>                             głosowania w wyborach do rady gminy oraz w wyborach wójta. </a:t>
            </a:r>
          </a:p>
          <a:p>
            <a:endParaRPr lang="pl-PL" altLang="pl-PL"/>
          </a:p>
          <a:p>
            <a:endParaRPr lang="pl-PL" altLang="pl-PL"/>
          </a:p>
        </p:txBody>
      </p:sp>
      <p:pic>
        <p:nvPicPr>
          <p:cNvPr id="61444" name="Picture 2" descr="http://www.opoczno.pl/opoczno/xinha/plugins/ImageManager/demo_images/JUREK/flaga_polski_1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477963"/>
            <a:ext cx="1414462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Picture 4" descr="http://www.opoka.org.pl/biblioteka/X/XU/images/flaga-ue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297113"/>
            <a:ext cx="14144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6" name="Prostokąt 10"/>
          <p:cNvSpPr>
            <a:spLocks noChangeArrowheads="1"/>
          </p:cNvSpPr>
          <p:nvPr/>
        </p:nvSpPr>
        <p:spPr bwMode="auto">
          <a:xfrm>
            <a:off x="142875" y="3141663"/>
            <a:ext cx="86058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>
                <a:solidFill>
                  <a:srgbClr val="000000"/>
                </a:solidFill>
                <a:cs typeface="Arial" charset="0"/>
              </a:rPr>
              <a:t>                         - w m.st. Warszawie osoby wpisane w części B </a:t>
            </a:r>
            <a:r>
              <a:rPr lang="pl-PL" altLang="pl-PL">
                <a:solidFill>
                  <a:srgbClr val="000000"/>
                </a:solidFill>
                <a:cs typeface="Arial" charset="0"/>
              </a:rPr>
              <a:t>otrzymują karty</a:t>
            </a:r>
            <a:br>
              <a:rPr lang="pl-PL" altLang="pl-PL">
                <a:solidFill>
                  <a:srgbClr val="000000"/>
                </a:solidFill>
                <a:cs typeface="Arial" charset="0"/>
              </a:rPr>
            </a:br>
            <a:r>
              <a:rPr lang="pl-PL" altLang="pl-PL">
                <a:solidFill>
                  <a:srgbClr val="000000"/>
                </a:solidFill>
                <a:cs typeface="Arial" charset="0"/>
              </a:rPr>
              <a:t>                           do głosowania w wyborach do Rady m.st. Warszawy, rady</a:t>
            </a:r>
            <a:br>
              <a:rPr lang="pl-PL" altLang="pl-PL">
                <a:solidFill>
                  <a:srgbClr val="000000"/>
                </a:solidFill>
                <a:cs typeface="Arial" charset="0"/>
              </a:rPr>
            </a:br>
            <a:r>
              <a:rPr lang="pl-PL" altLang="pl-PL">
                <a:solidFill>
                  <a:srgbClr val="000000"/>
                </a:solidFill>
                <a:cs typeface="Arial" charset="0"/>
              </a:rPr>
              <a:t>                           dzielnicy </a:t>
            </a:r>
            <a:r>
              <a:rPr lang="pl-PL" altLang="pl-PL" b="1">
                <a:solidFill>
                  <a:srgbClr val="000000"/>
                </a:solidFill>
                <a:cs typeface="Arial" charset="0"/>
              </a:rPr>
              <a:t>i Prezydenta m.st. Warszawy. </a:t>
            </a:r>
            <a:endParaRPr lang="pl-PL" altLang="pl-PL">
              <a:cs typeface="Arial" charset="0"/>
            </a:endParaRPr>
          </a:p>
        </p:txBody>
      </p:sp>
      <p:pic>
        <p:nvPicPr>
          <p:cNvPr id="61447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250" y="4011613"/>
            <a:ext cx="7345363" cy="29146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5" name="Objaśnienie ze strzałką w lewo 14"/>
          <p:cNvSpPr/>
          <p:nvPr/>
        </p:nvSpPr>
        <p:spPr>
          <a:xfrm rot="16200000">
            <a:off x="6041231" y="4144169"/>
            <a:ext cx="1062038" cy="495300"/>
          </a:xfrm>
          <a:prstGeom prst="leftArrowCallou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b="1" dirty="0">
                <a:solidFill>
                  <a:schemeClr val="tx1"/>
                </a:solidFill>
              </a:rPr>
              <a:t>Wpis komisji</a:t>
            </a:r>
          </a:p>
        </p:txBody>
      </p:sp>
      <p:pic>
        <p:nvPicPr>
          <p:cNvPr id="61449" name="Obraz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9100" y="3141663"/>
            <a:ext cx="93503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6402388" y="5338763"/>
            <a:ext cx="417512" cy="395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pole tekstowe 1"/>
          <p:cNvSpPr txBox="1">
            <a:spLocks noChangeArrowheads="1"/>
          </p:cNvSpPr>
          <p:nvPr/>
        </p:nvSpPr>
        <p:spPr bwMode="auto">
          <a:xfrm>
            <a:off x="250825" y="488950"/>
            <a:ext cx="84248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KART DO GŁOSOWANIA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</a:t>
            </a:r>
            <a:r>
              <a:rPr lang="pl-PL" altLang="pl-PL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(ochrona danych osobowych)</a:t>
            </a:r>
          </a:p>
        </p:txBody>
      </p:sp>
      <p:sp>
        <p:nvSpPr>
          <p:cNvPr id="62467" name="Rectangle 1"/>
          <p:cNvSpPr>
            <a:spLocks noChangeArrowheads="1"/>
          </p:cNvSpPr>
          <p:nvPr/>
        </p:nvSpPr>
        <p:spPr bwMode="auto">
          <a:xfrm>
            <a:off x="180974" y="1285860"/>
            <a:ext cx="8963026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1" hangingPunct="1"/>
            <a:r>
              <a:rPr lang="pl-PL" altLang="pl-PL" dirty="0">
                <a:latin typeface="Franklin Gothic Demi" pitchFamily="34" charset="0"/>
                <a:cs typeface="Times New Roman" pitchFamily="18" charset="0"/>
              </a:rPr>
              <a:t>Należy zwrócić uwagę na konieczność zapewnienia ochrony danych osobowych wyborców w spisie, w tym przed ujawnieniem danych osobowych innych osób </a:t>
            </a:r>
            <a:br>
              <a:rPr lang="pl-PL" altLang="pl-PL" dirty="0">
                <a:latin typeface="Franklin Gothic Demi" pitchFamily="34" charset="0"/>
                <a:cs typeface="Times New Roman" pitchFamily="18" charset="0"/>
              </a:rPr>
            </a:br>
            <a:r>
              <a:rPr lang="pl-PL" altLang="pl-PL" dirty="0">
                <a:latin typeface="Franklin Gothic Demi" pitchFamily="34" charset="0"/>
                <a:cs typeface="Times New Roman" pitchFamily="18" charset="0"/>
              </a:rPr>
              <a:t>przy potwierdzaniu przez wyborców odbioru kart do głosowania.</a:t>
            </a:r>
          </a:p>
          <a:p>
            <a:pPr algn="just"/>
            <a:r>
              <a:rPr lang="pl-PL" altLang="pl-PL" b="1" dirty="0">
                <a:solidFill>
                  <a:srgbClr val="9D032A"/>
                </a:solidFill>
                <a:latin typeface="Franklin Gothic Demi" pitchFamily="34" charset="0"/>
              </a:rPr>
              <a:t>W tym celu komisja stosuje osłony na spis zabezpieczające dane osobowe innych osób ujętych w spisie, które powinny być przekazane przez urząd gminy.</a:t>
            </a:r>
            <a:endParaRPr lang="pl-PL" altLang="pl-PL" b="1" dirty="0">
              <a:solidFill>
                <a:srgbClr val="9D032A"/>
              </a:solidFill>
              <a:latin typeface="Franklin Gothic Demi" pitchFamily="34" charset="0"/>
              <a:cs typeface="Arial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44463" y="2786058"/>
            <a:ext cx="8964612" cy="1477328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pl-PL" dirty="0">
                <a:solidFill>
                  <a:schemeClr val="bg1"/>
                </a:solidFill>
                <a:latin typeface="+mj-lt"/>
              </a:rPr>
              <a:t>W przypadku gdy komisja zauważy, że osoba podpisała się w linii przy nazwisku innego wyborcy, wskazuje tej osobie właściwe miejsce w spisie do złożenia podpisu, a podpis złożony </a:t>
            </a:r>
            <a:r>
              <a:rPr lang="pl-PL" dirty="0" smtClean="0">
                <a:solidFill>
                  <a:schemeClr val="bg1"/>
                </a:solidFill>
                <a:latin typeface="+mj-lt"/>
              </a:rPr>
              <a:t>w </a:t>
            </a:r>
            <a:r>
              <a:rPr lang="pl-PL" dirty="0">
                <a:solidFill>
                  <a:schemeClr val="bg1"/>
                </a:solidFill>
                <a:latin typeface="+mj-lt"/>
              </a:rPr>
              <a:t>niewłaściwym miejscu skreśla. Skreślenie opatruje się adnotacją </a:t>
            </a:r>
            <a:r>
              <a:rPr lang="pl-PL" b="1" dirty="0">
                <a:solidFill>
                  <a:schemeClr val="bg1"/>
                </a:solidFill>
                <a:latin typeface="+mj-lt"/>
              </a:rPr>
              <a:t>„podpis </a:t>
            </a:r>
            <a:r>
              <a:rPr lang="pl-PL" b="1" dirty="0" smtClean="0">
                <a:solidFill>
                  <a:schemeClr val="bg1"/>
                </a:solidFill>
                <a:latin typeface="+mj-lt"/>
              </a:rPr>
              <a:t>w </a:t>
            </a:r>
            <a:r>
              <a:rPr lang="pl-PL" b="1" dirty="0">
                <a:solidFill>
                  <a:schemeClr val="bg1"/>
                </a:solidFill>
                <a:latin typeface="+mj-lt"/>
              </a:rPr>
              <a:t>nieprawidłowym miejscu” </a:t>
            </a:r>
            <a:r>
              <a:rPr lang="pl-PL" dirty="0">
                <a:solidFill>
                  <a:schemeClr val="bg1"/>
                </a:solidFill>
                <a:latin typeface="+mj-lt"/>
              </a:rPr>
              <a:t>i parafą przewodniczącego komisji lub jego zastępcy.</a:t>
            </a:r>
            <a:endParaRPr lang="pl-PL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62469" name="Obraz 6" descr="REFERNDUM 2015 - Spis_Podpis pomyłk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6688" y="4357693"/>
            <a:ext cx="8888412" cy="2460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zawartości 2"/>
          <p:cNvSpPr txBox="1">
            <a:spLocks/>
          </p:cNvSpPr>
          <p:nvPr/>
        </p:nvSpPr>
        <p:spPr>
          <a:xfrm>
            <a:off x="755650" y="2205038"/>
            <a:ext cx="7561263" cy="2663825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endParaRPr lang="pl-PL" sz="2000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2000" b="1" dirty="0">
                <a:latin typeface="Arial" panose="020B0604020202020204" pitchFamily="34" charset="0"/>
              </a:rPr>
              <a:t>Niewykonywanie lub niewłaściwe wykonywanie powyższego obowiązku skutkować może odpowiedzialnością za naruszenie przepisów dotyczących ochrony danych osobowych.</a:t>
            </a:r>
            <a:endParaRPr lang="pl-PL" sz="2400" b="1" dirty="0">
              <a:latin typeface="+mj-lt"/>
            </a:endParaRPr>
          </a:p>
        </p:txBody>
      </p:sp>
      <p:pic>
        <p:nvPicPr>
          <p:cNvPr id="63491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1500" y="4005263"/>
            <a:ext cx="2305050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2" name="pole tekstowe 1"/>
          <p:cNvSpPr txBox="1">
            <a:spLocks noChangeArrowheads="1"/>
          </p:cNvSpPr>
          <p:nvPr/>
        </p:nvSpPr>
        <p:spPr bwMode="auto">
          <a:xfrm>
            <a:off x="250825" y="488950"/>
            <a:ext cx="84248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KART DO GŁOSOWANIA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   </a:t>
            </a:r>
            <a:r>
              <a:rPr lang="pl-PL" altLang="pl-PL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(ochrona danych osobowych)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pole tekstowe 1"/>
          <p:cNvSpPr txBox="1">
            <a:spLocks noChangeArrowheads="1"/>
          </p:cNvSpPr>
          <p:nvPr/>
        </p:nvSpPr>
        <p:spPr bwMode="auto">
          <a:xfrm>
            <a:off x="3238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KART DO GŁOSOWANIA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pic>
        <p:nvPicPr>
          <p:cNvPr id="64515" name="Picture 15" descr="C:\Documents and Settings\ols-info2\Pulpit\Szkolenie OKW_prezentacja\obrazy\11954448041949983974johnny_automatic_hand_holding_paper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1898946">
            <a:off x="6964363" y="3927475"/>
            <a:ext cx="139700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ymbol zastępczy zawartości 2"/>
          <p:cNvSpPr txBox="1">
            <a:spLocks/>
          </p:cNvSpPr>
          <p:nvPr/>
        </p:nvSpPr>
        <p:spPr>
          <a:xfrm>
            <a:off x="301625" y="4437063"/>
            <a:ext cx="9144000" cy="5805487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endParaRPr lang="pl-PL" sz="200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pl-PL" sz="2000" b="1" dirty="0">
                <a:latin typeface="Arial" panose="020B0604020202020204" pitchFamily="34" charset="0"/>
              </a:rPr>
              <a:t>Komisja odmawia ponownego wydania karty 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(lub kart) do głosowania niezależnie od przyczyn 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tego żądania (np. z powodu pomyłkowego wypełnienia karty,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zniszczenia jej itp.)</a:t>
            </a:r>
            <a:r>
              <a:rPr lang="pl-PL" sz="2000" dirty="0">
                <a:latin typeface="Arial" panose="020B0604020202020204" pitchFamily="34" charset="0"/>
              </a:rPr>
              <a:t>. </a:t>
            </a:r>
          </a:p>
          <a:p>
            <a:pPr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400" dirty="0">
              <a:latin typeface="+mj-lt"/>
            </a:endParaRPr>
          </a:p>
        </p:txBody>
      </p:sp>
      <p:sp>
        <p:nvSpPr>
          <p:cNvPr id="64517" name="Prostokąt 5"/>
          <p:cNvSpPr>
            <a:spLocks noChangeArrowheads="1"/>
          </p:cNvSpPr>
          <p:nvPr/>
        </p:nvSpPr>
        <p:spPr bwMode="auto">
          <a:xfrm>
            <a:off x="323850" y="1916113"/>
            <a:ext cx="7777163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/>
              <a:t>Na wniosek wyborcy komisja jest obowiązana wyjaśnić mu sposób głosowania w poszczególnych wyborach oraz warunki ważności głosu, zgodnie z informacjami umieszczonymi na karcie </a:t>
            </a:r>
            <a:br>
              <a:rPr lang="pl-PL" altLang="pl-PL" sz="2000"/>
            </a:br>
            <a:r>
              <a:rPr lang="pl-PL" altLang="pl-PL" sz="2000"/>
              <a:t>do głosowania.</a:t>
            </a:r>
          </a:p>
          <a:p>
            <a:pPr algn="just"/>
            <a:endParaRPr lang="pl-PL" altLang="pl-PL" sz="2000"/>
          </a:p>
          <a:p>
            <a:pPr algn="just"/>
            <a:r>
              <a:rPr lang="pl-PL" altLang="pl-PL" sz="2000" b="1">
                <a:solidFill>
                  <a:srgbClr val="FF0000"/>
                </a:solidFill>
              </a:rPr>
              <a:t>     Wyjaśnienie to nie może zawierać elementów agitacyjnych.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79388" y="1536700"/>
            <a:ext cx="8496300" cy="4124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  <a:defRPr/>
            </a:pPr>
            <a:r>
              <a:rPr lang="pl-PL" sz="2000" dirty="0">
                <a:latin typeface="Arial" panose="020B0604020202020204" pitchFamily="34" charset="0"/>
              </a:rPr>
              <a:t>Na prośbę wyborcy niepełnosprawnego, komisja jest obowiązana do przekazania ustnie treści </a:t>
            </a:r>
            <a:r>
              <a:rPr lang="pl-PL" sz="2000" dirty="0" err="1">
                <a:latin typeface="Arial" panose="020B0604020202020204" pitchFamily="34" charset="0"/>
              </a:rPr>
              <a:t>obwieszczeń</a:t>
            </a:r>
            <a:r>
              <a:rPr lang="pl-PL" sz="2000" dirty="0">
                <a:latin typeface="Arial" panose="020B0604020202020204" pitchFamily="34" charset="0"/>
              </a:rPr>
              <a:t> wyborczych </a:t>
            </a:r>
            <a:r>
              <a:rPr lang="pl-PL" sz="2000" b="1" u="sng" dirty="0">
                <a:latin typeface="Arial" panose="020B0604020202020204" pitchFamily="34" charset="0"/>
              </a:rPr>
              <a:t>w zakresie:</a:t>
            </a:r>
          </a:p>
          <a:p>
            <a:pPr algn="just">
              <a:defRPr/>
            </a:pPr>
            <a:endParaRPr lang="pl-PL" sz="2000" dirty="0">
              <a:latin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l-PL" sz="2000" dirty="0">
                <a:latin typeface="Arial" panose="020B0604020202020204" pitchFamily="34" charset="0"/>
              </a:rPr>
              <a:t>informacji o komitetach wyborczych biorących udział w wyborach </a:t>
            </a:r>
          </a:p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pl-PL" sz="2000" dirty="0">
                <a:latin typeface="Arial" panose="020B0604020202020204" pitchFamily="34" charset="0"/>
              </a:rPr>
              <a:t>zarejestrowanych kandydatach i listach kandydatów. </a:t>
            </a:r>
          </a:p>
          <a:p>
            <a:pPr algn="just">
              <a:defRPr/>
            </a:pPr>
            <a:endParaRPr lang="pl-PL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dirty="0">
                <a:latin typeface="Arial" panose="020B0604020202020204" pitchFamily="34" charset="0"/>
              </a:rPr>
              <a:t>Przekaz dotyczący kandydatów i list kandydatów powinien się ograniczać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do poinformowania wyborcy o liczbie zarejestrowanych list kandydatów w danym okręgu, ich numerach i ew. numerze strony, na której lista jest umieszczona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na karcie do głosowania, oraz o liczbie kandydatów, a także imionach </a:t>
            </a:r>
            <a:br>
              <a:rPr lang="pl-PL" dirty="0">
                <a:latin typeface="Arial" panose="020B0604020202020204" pitchFamily="34" charset="0"/>
              </a:rPr>
            </a:br>
            <a:r>
              <a:rPr lang="pl-PL" dirty="0">
                <a:latin typeface="Arial" panose="020B0604020202020204" pitchFamily="34" charset="0"/>
              </a:rPr>
              <a:t>i nazwiskach kandydatów na konkretnej wskazanej przez wyborcę liście kandydatów. </a:t>
            </a:r>
          </a:p>
          <a:p>
            <a:pPr algn="just">
              <a:defRPr/>
            </a:pPr>
            <a:r>
              <a:rPr lang="pl-PL" dirty="0">
                <a:latin typeface="Arial" panose="020B0604020202020204" pitchFamily="34" charset="0"/>
              </a:rPr>
              <a:t>Analogicznie należy postąpić w przypadku udzielania informacji o kandydatach na wójta. </a:t>
            </a:r>
          </a:p>
        </p:txBody>
      </p:sp>
      <p:sp>
        <p:nvSpPr>
          <p:cNvPr id="65539" name="Prostokąt 2"/>
          <p:cNvSpPr>
            <a:spLocks noChangeArrowheads="1"/>
          </p:cNvSpPr>
          <p:nvPr/>
        </p:nvSpPr>
        <p:spPr bwMode="auto">
          <a:xfrm>
            <a:off x="0" y="5775325"/>
            <a:ext cx="8388350" cy="646113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/>
              <a:t>Czynności te wykonuje przewodniczący komisji lub zastępca przewodniczącego w obecności innego członka komisji.</a:t>
            </a:r>
          </a:p>
        </p:txBody>
      </p:sp>
      <p:sp>
        <p:nvSpPr>
          <p:cNvPr id="65540" name="pole tekstowe 3"/>
          <p:cNvSpPr txBox="1">
            <a:spLocks noChangeArrowheads="1"/>
          </p:cNvSpPr>
          <p:nvPr/>
        </p:nvSpPr>
        <p:spPr bwMode="auto">
          <a:xfrm>
            <a:off x="3238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OBOWIĄZKI INFORMACYJNE KOMISJI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pic>
        <p:nvPicPr>
          <p:cNvPr id="65541" name="Obraz 7" descr="1242796267486489866Handicapped_Accessible_sign.svg.me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32750" y="2420938"/>
            <a:ext cx="7381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pole tekstowe 1"/>
          <p:cNvSpPr txBox="1">
            <a:spLocks noChangeArrowheads="1"/>
          </p:cNvSpPr>
          <p:nvPr/>
        </p:nvSpPr>
        <p:spPr bwMode="auto">
          <a:xfrm>
            <a:off x="250825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PRZEZ PEŁNOMOCNIKA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80975" y="981075"/>
            <a:ext cx="7343775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1. Sprawdzić tożsamość pełnomocnika.</a:t>
            </a:r>
            <a:endParaRPr lang="pl-PL" b="1" u="sng" dirty="0">
              <a:solidFill>
                <a:srgbClr val="FF6600"/>
              </a:solidFill>
              <a:latin typeface="+mj-lt"/>
              <a:cs typeface="Arial" panose="020B0604020202020204" pitchFamily="34" charset="0"/>
            </a:endParaRP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2. Sprawdzić akt pełnomocnictwa.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3. Sprawdzić, czy osoba, która udzieliła pełnomocnictwa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     - jest ujęta w spisie;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     - nie głosowała wcześniej osobiście;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     - czy pełnomocnictwo nie wygasło z innej przyczyny;</a:t>
            </a:r>
          </a:p>
          <a:p>
            <a:pPr>
              <a:defRPr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     - czy pełnomocnictwo nie zostało cofnięte.</a:t>
            </a:r>
          </a:p>
        </p:txBody>
      </p:sp>
      <p:pic>
        <p:nvPicPr>
          <p:cNvPr id="67588" name="Picture 2" descr="Znalezione obrazy dla zapytania g&amp;lstrok;osowanie przez pe&amp;lstrok;nomocni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1546225"/>
            <a:ext cx="250348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5"/>
          <p:cNvSpPr/>
          <p:nvPr/>
        </p:nvSpPr>
        <p:spPr>
          <a:xfrm>
            <a:off x="25400" y="5357826"/>
            <a:ext cx="9118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l-PL" b="1" dirty="0">
                <a:latin typeface="+mj-lt"/>
              </a:rPr>
              <a:t>4. </a:t>
            </a:r>
            <a:r>
              <a:rPr lang="pl-PL" b="1" dirty="0">
                <a:latin typeface="+mj-lt"/>
              </a:rPr>
              <a:t>Odnotować fakt głosowania przez pełnomocnika dodatkowo na </a:t>
            </a:r>
            <a:r>
              <a:rPr lang="pl-PL" b="1" u="sng" dirty="0">
                <a:solidFill>
                  <a:srgbClr val="9D032A"/>
                </a:solidFill>
                <a:latin typeface="+mj-lt"/>
              </a:rPr>
              <a:t>liście wyborców, </a:t>
            </a:r>
            <a:r>
              <a:rPr lang="pl-PL" b="1" u="sng" dirty="0" smtClean="0">
                <a:solidFill>
                  <a:srgbClr val="9D032A"/>
                </a:solidFill>
                <a:latin typeface="+mj-lt"/>
              </a:rPr>
              <a:t>którzy </a:t>
            </a:r>
            <a:r>
              <a:rPr lang="pl-PL" b="1" u="sng" dirty="0">
                <a:solidFill>
                  <a:srgbClr val="9D032A"/>
                </a:solidFill>
                <a:latin typeface="+mj-lt"/>
              </a:rPr>
              <a:t>udzielili pełnomocnictwa  do głosowania.</a:t>
            </a:r>
            <a:endParaRPr lang="pl-PL" b="1" u="sng" dirty="0">
              <a:solidFill>
                <a:srgbClr val="9D032A"/>
              </a:solidFill>
              <a:latin typeface="+mj-lt"/>
            </a:endParaRPr>
          </a:p>
          <a:p>
            <a:pPr>
              <a:defRPr/>
            </a:pPr>
            <a:r>
              <a:rPr lang="pl-PL" b="1" dirty="0">
                <a:latin typeface="+mj-lt"/>
              </a:rPr>
              <a:t>5. Akt pełnomocnictwa  załączyć do spisu.</a:t>
            </a:r>
          </a:p>
          <a:p>
            <a:pPr>
              <a:defRPr/>
            </a:pPr>
            <a:r>
              <a:rPr lang="pl-PL" b="1" dirty="0">
                <a:latin typeface="+mj-lt"/>
              </a:rPr>
              <a:t>6. Wydać pełnomocnikowi karty do głosowania.</a:t>
            </a:r>
          </a:p>
        </p:txBody>
      </p:sp>
      <p:pic>
        <p:nvPicPr>
          <p:cNvPr id="6759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3" y="2951163"/>
            <a:ext cx="9144000" cy="233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Prostokąt 9"/>
          <p:cNvSpPr/>
          <p:nvPr/>
        </p:nvSpPr>
        <p:spPr>
          <a:xfrm>
            <a:off x="7888288" y="5249863"/>
            <a:ext cx="1130300" cy="2397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Objaśnienie ze strzałką w lewo 7"/>
          <p:cNvSpPr/>
          <p:nvPr/>
        </p:nvSpPr>
        <p:spPr>
          <a:xfrm rot="5400000">
            <a:off x="7812088" y="5373688"/>
            <a:ext cx="1079500" cy="647700"/>
          </a:xfrm>
          <a:prstGeom prst="leftArrowCallou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b="1" dirty="0">
                <a:solidFill>
                  <a:schemeClr val="tx1"/>
                </a:solidFill>
              </a:rPr>
              <a:t>Wpis komisji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pole tekstowe 1"/>
          <p:cNvSpPr txBox="1">
            <a:spLocks noChangeArrowheads="1"/>
          </p:cNvSpPr>
          <p:nvPr/>
        </p:nvSpPr>
        <p:spPr bwMode="auto">
          <a:xfrm>
            <a:off x="250825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GŁOSOWANIE PRZEZ PEŁNOMOCNIKA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68611" name="Prostokąt 3"/>
          <p:cNvSpPr>
            <a:spLocks noChangeArrowheads="1"/>
          </p:cNvSpPr>
          <p:nvPr/>
        </p:nvSpPr>
        <p:spPr bwMode="auto">
          <a:xfrm>
            <a:off x="468313" y="2060575"/>
            <a:ext cx="77755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Fakt cofnięcia lub wygaśnięcia pełnomocnictwa do głosowania komisja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obowiązana jest odnotować w spisie wyborców oraz na otrzymanej wraz ze spisem liście wyborców, którzy udzielili pełnomocnictwa do głosowania w ich imieniu, a otrzymane oświadczenia dołączyć do spisu wyborców. </a:t>
            </a:r>
            <a:endParaRPr lang="pl-PL" altLang="pl-PL" sz="2000">
              <a:cs typeface="Arial" charset="0"/>
            </a:endParaRPr>
          </a:p>
        </p:txBody>
      </p:sp>
      <p:sp>
        <p:nvSpPr>
          <p:cNvPr id="68612" name="Prostokąt 4"/>
          <p:cNvSpPr>
            <a:spLocks noChangeArrowheads="1"/>
          </p:cNvSpPr>
          <p:nvPr/>
        </p:nvSpPr>
        <p:spPr bwMode="auto">
          <a:xfrm>
            <a:off x="468313" y="4076700"/>
            <a:ext cx="77755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Komisja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odmawia wydania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pełnomocnikowi kart do głosowania </a:t>
            </a:r>
            <a:br>
              <a:rPr lang="pl-PL" altLang="pl-PL" sz="2000">
                <a:solidFill>
                  <a:srgbClr val="000000"/>
                </a:solidFill>
                <a:cs typeface="Arial" charset="0"/>
              </a:rPr>
            </a:b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i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zatrzymuje akt pełnomocnictwa do głosowania 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w przypadku wcześniejszego głosowania osobistego wyborcy, wygaśnięcia pełnomocnictwa z innej przyczyny lub cofnięcia pełnomocnictwa. </a:t>
            </a:r>
            <a:endParaRPr lang="pl-PL" altLang="pl-PL" sz="200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pole tekstowe 1"/>
          <p:cNvSpPr txBox="1">
            <a:spLocks noChangeArrowheads="1"/>
          </p:cNvSpPr>
          <p:nvPr/>
        </p:nvSpPr>
        <p:spPr bwMode="auto">
          <a:xfrm>
            <a:off x="-1044575" y="765175"/>
            <a:ext cx="9036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NAKŁADEK NA KARTY DO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69635" name="Prostokąt 7"/>
          <p:cNvSpPr>
            <a:spLocks noChangeArrowheads="1"/>
          </p:cNvSpPr>
          <p:nvPr/>
        </p:nvSpPr>
        <p:spPr bwMode="auto">
          <a:xfrm>
            <a:off x="34925" y="1238250"/>
            <a:ext cx="89646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Parametry  </a:t>
            </a:r>
            <a:endParaRPr lang="pl-PL" altLang="pl-PL" sz="700"/>
          </a:p>
          <a:p>
            <a:pPr algn="just"/>
            <a:endParaRPr lang="pl-PL" altLang="pl-PL" b="1"/>
          </a:p>
        </p:txBody>
      </p:sp>
      <p:sp>
        <p:nvSpPr>
          <p:cNvPr id="5" name="Prostokąt 4"/>
          <p:cNvSpPr/>
          <p:nvPr/>
        </p:nvSpPr>
        <p:spPr>
          <a:xfrm>
            <a:off x="539750" y="2000250"/>
            <a:ext cx="7848600" cy="43402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Tx/>
              <a:buAutoNum type="arabicParenR"/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wykonywana jest z przezroczystego trójwarstwowego materiału plastycznego </a:t>
            </a:r>
            <a:r>
              <a:rPr lang="pl-PL" sz="2000" b="1" dirty="0" err="1">
                <a:solidFill>
                  <a:srgbClr val="000000"/>
                </a:solidFill>
                <a:latin typeface="+mn-lt"/>
              </a:rPr>
              <a:t>politereftalan</a:t>
            </a:r>
            <a:r>
              <a:rPr lang="pl-PL" sz="2000" b="1" dirty="0">
                <a:solidFill>
                  <a:srgbClr val="000000"/>
                </a:solidFill>
                <a:latin typeface="+mn-lt"/>
              </a:rPr>
              <a:t> etylenu, znanego także pod nazwami PET, R-PET, A-PET, o grubości pomiędzy0,25 do 0,3 mm i gęstości 1,35 g/cm</a:t>
            </a:r>
            <a:r>
              <a:rPr lang="pl-PL" sz="2000" b="1" baseline="30000" dirty="0">
                <a:solidFill>
                  <a:srgbClr val="000000"/>
                </a:solidFill>
                <a:latin typeface="+mn-lt"/>
              </a:rPr>
              <a:t>3</a:t>
            </a:r>
            <a:r>
              <a:rPr lang="pl-PL" sz="2000" b="1" dirty="0">
                <a:solidFill>
                  <a:srgbClr val="000000"/>
                </a:solidFill>
                <a:latin typeface="+mn-lt"/>
              </a:rPr>
              <a:t>; </a:t>
            </a: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 algn="just">
              <a:buFontTx/>
              <a:buAutoNum type="arabicParenR"/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sporządzana jest w formacie odpowiadającym formatowi karty do głosowania, do której ma być używana, ponadto </a:t>
            </a:r>
            <a:br>
              <a:rPr lang="pl-PL" sz="2000" b="1" dirty="0">
                <a:solidFill>
                  <a:srgbClr val="000000"/>
                </a:solidFill>
                <a:latin typeface="+mn-lt"/>
              </a:rPr>
            </a:br>
            <a:r>
              <a:rPr lang="pl-PL" sz="2000" b="1" dirty="0">
                <a:solidFill>
                  <a:srgbClr val="000000"/>
                </a:solidFill>
                <a:latin typeface="+mn-lt"/>
              </a:rPr>
              <a:t>u góry, na dole oraz z prawej strony znajdują się zakładki podtrzymujące kartę do głosowania; </a:t>
            </a: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 algn="just">
              <a:buFontTx/>
              <a:buAutoNum type="arabicParenR"/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ma ścięty górny prawy narożnik, w celu poinformowania </a:t>
            </a:r>
            <a:br>
              <a:rPr lang="pl-PL" sz="2000" b="1" dirty="0">
                <a:solidFill>
                  <a:srgbClr val="000000"/>
                </a:solidFill>
                <a:latin typeface="+mn-lt"/>
              </a:rPr>
            </a:br>
            <a:r>
              <a:rPr lang="pl-PL" sz="2000" b="1" dirty="0">
                <a:solidFill>
                  <a:srgbClr val="000000"/>
                </a:solidFill>
                <a:latin typeface="+mn-lt"/>
              </a:rPr>
              <a:t>o prawym dalszym narożniku nakładki;</a:t>
            </a:r>
          </a:p>
          <a:p>
            <a:pPr marL="342900" indent="-342900">
              <a:buFontTx/>
              <a:buAutoNum type="arabicParenR"/>
              <a:defRPr/>
            </a:pPr>
            <a:endParaRPr lang="pl-PL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endParaRPr lang="pl-PL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539750" y="1844675"/>
            <a:ext cx="7848600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+mj-lt"/>
              <a:buAutoNum type="arabicParenR" startAt="4"/>
              <a:defRPr/>
            </a:pPr>
            <a:r>
              <a:rPr lang="pl-PL" sz="2000" b="1" dirty="0">
                <a:latin typeface="+mn-lt"/>
              </a:rPr>
              <a:t>pośrodku nakładki na kartę, w górnej jej części, umieszczony jest napis zapisany alfabetem Braille'a w standardzie Marburg Medium;</a:t>
            </a:r>
          </a:p>
          <a:p>
            <a:pPr marL="342900" indent="-342900" algn="just">
              <a:buFontTx/>
              <a:buAutoNum type="arabicParenR" startAt="4"/>
              <a:defRPr/>
            </a:pPr>
            <a:endParaRPr lang="pl-PL" sz="2000" b="1" dirty="0">
              <a:latin typeface="+mn-lt"/>
            </a:endParaRPr>
          </a:p>
          <a:p>
            <a:pPr marL="342900" indent="-342900" algn="just">
              <a:buFontTx/>
              <a:buAutoNum type="arabicParenR" startAt="4"/>
              <a:defRPr/>
            </a:pPr>
            <a:r>
              <a:rPr lang="pl-PL" sz="2000" b="1" dirty="0">
                <a:latin typeface="+mn-lt"/>
              </a:rPr>
              <a:t>w miejscach odpowiadających umieszczonej na karcie do głosowania kratce przeznaczonej na oddanie głosu umieszczona jest wycięta kratka, a następnie znak liczby porządkowej zapisany alfabetem Braille'a zgodnie </a:t>
            </a:r>
            <a:br>
              <a:rPr lang="pl-PL" sz="2000" b="1" dirty="0">
                <a:latin typeface="+mn-lt"/>
              </a:rPr>
            </a:br>
            <a:r>
              <a:rPr lang="pl-PL" sz="2000" b="1" dirty="0">
                <a:latin typeface="+mn-lt"/>
              </a:rPr>
              <a:t>z zasadami zapisu tego alfabetu w języku polskim, z tym, </a:t>
            </a:r>
            <a:br>
              <a:rPr lang="pl-PL" sz="2000" b="1" dirty="0">
                <a:latin typeface="+mn-lt"/>
              </a:rPr>
            </a:br>
            <a:r>
              <a:rPr lang="pl-PL" sz="2000" b="1" dirty="0">
                <a:latin typeface="+mn-lt"/>
              </a:rPr>
              <a:t>że na nakładce na kartę wyciętych jest odpowiednio dużo kratek;</a:t>
            </a:r>
          </a:p>
          <a:p>
            <a:pPr marL="342900" indent="-342900" algn="just">
              <a:buFontTx/>
              <a:buAutoNum type="arabicParenR" startAt="4"/>
              <a:defRPr/>
            </a:pPr>
            <a:endParaRPr lang="pl-PL" sz="2000" b="1" dirty="0">
              <a:latin typeface="+mn-lt"/>
            </a:endParaRPr>
          </a:p>
          <a:p>
            <a:pPr marL="342900" indent="-342900" algn="just">
              <a:buFontTx/>
              <a:buAutoNum type="arabicParenR" startAt="4"/>
              <a:defRPr/>
            </a:pPr>
            <a:r>
              <a:rPr lang="pl-PL" sz="2000" b="1" dirty="0">
                <a:latin typeface="+mn-lt"/>
              </a:rPr>
              <a:t>u dołu nakładki nakleja się sporządzoną pismem płaskim naklejkę informującą o rodzaju nakładki.</a:t>
            </a:r>
            <a:endParaRPr lang="pl-PL" b="1" dirty="0">
              <a:latin typeface="+mn-lt"/>
            </a:endParaRPr>
          </a:p>
        </p:txBody>
      </p:sp>
      <p:sp>
        <p:nvSpPr>
          <p:cNvPr id="70659" name="pole tekstowe 3"/>
          <p:cNvSpPr txBox="1">
            <a:spLocks noChangeArrowheads="1"/>
          </p:cNvSpPr>
          <p:nvPr/>
        </p:nvSpPr>
        <p:spPr bwMode="auto">
          <a:xfrm>
            <a:off x="-1044575" y="765175"/>
            <a:ext cx="9036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NAKŁADEK NA KARTY DO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70660" name="Prostokąt 7"/>
          <p:cNvSpPr>
            <a:spLocks noChangeArrowheads="1"/>
          </p:cNvSpPr>
          <p:nvPr/>
        </p:nvSpPr>
        <p:spPr bwMode="auto">
          <a:xfrm>
            <a:off x="34925" y="1238250"/>
            <a:ext cx="89646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Parametry  </a:t>
            </a:r>
            <a:endParaRPr lang="pl-PL" altLang="pl-PL" sz="700"/>
          </a:p>
          <a:p>
            <a:pPr algn="just"/>
            <a:endParaRPr lang="pl-PL" altLang="pl-PL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71683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71684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pole tekstowe 5"/>
          <p:cNvSpPr txBox="1">
            <a:spLocks noChangeArrowheads="1"/>
          </p:cNvSpPr>
          <p:nvPr/>
        </p:nvSpPr>
        <p:spPr bwMode="auto">
          <a:xfrm>
            <a:off x="539750" y="663575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NAKŁADKA NA KARTY DO GŁOSOWANIA</a:t>
            </a:r>
          </a:p>
        </p:txBody>
      </p:sp>
      <p:sp>
        <p:nvSpPr>
          <p:cNvPr id="71686" name="Prostokąt 7"/>
          <p:cNvSpPr>
            <a:spLocks noChangeArrowheads="1"/>
          </p:cNvSpPr>
          <p:nvPr/>
        </p:nvSpPr>
        <p:spPr bwMode="auto">
          <a:xfrm>
            <a:off x="34925" y="1412875"/>
            <a:ext cx="8964613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Naklejki informujące o rodzaju nakładki  </a:t>
            </a:r>
            <a:endParaRPr lang="pl-PL" altLang="pl-PL" sz="700"/>
          </a:p>
          <a:p>
            <a:pPr algn="just"/>
            <a:endParaRPr lang="pl-PL" altLang="pl-PL" b="1"/>
          </a:p>
        </p:txBody>
      </p:sp>
      <p:sp>
        <p:nvSpPr>
          <p:cNvPr id="2" name="Prostokąt 1"/>
          <p:cNvSpPr/>
          <p:nvPr/>
        </p:nvSpPr>
        <p:spPr>
          <a:xfrm>
            <a:off x="155575" y="2179638"/>
            <a:ext cx="8737600" cy="3108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>
              <a:buFontTx/>
              <a:buAutoNum type="arabicPeriod"/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w wyborach do rady gminy w gminach liczących</a:t>
            </a:r>
          </a:p>
          <a:p>
            <a:pPr algn="just"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      do 20 000 mieszkańców</a:t>
            </a:r>
          </a:p>
          <a:p>
            <a:pPr algn="just">
              <a:defRPr/>
            </a:pPr>
            <a:endParaRPr lang="pl-PL" altLang="pl-PL" sz="2000" b="1" dirty="0">
              <a:latin typeface="Arial Black" pitchFamily="34" charset="0"/>
            </a:endParaRPr>
          </a:p>
          <a:p>
            <a:pPr algn="just">
              <a:defRPr/>
            </a:pPr>
            <a:endParaRPr lang="pl-PL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2000" b="1" dirty="0">
                <a:latin typeface="+mn-lt"/>
              </a:rPr>
              <a:t>„Nakładka formatu A4, do głosowania do rady gminy.” </a:t>
            </a:r>
          </a:p>
          <a:p>
            <a:pPr algn="just">
              <a:defRPr/>
            </a:pPr>
            <a:endParaRPr lang="pl-PL" sz="2000" b="1" dirty="0">
              <a:latin typeface="+mn-lt"/>
            </a:endParaRPr>
          </a:p>
          <a:p>
            <a:pPr algn="just">
              <a:defRPr/>
            </a:pPr>
            <a:endParaRPr lang="pl-PL" sz="2000" b="1" dirty="0">
              <a:latin typeface="+mn-lt"/>
            </a:endParaRPr>
          </a:p>
          <a:p>
            <a:pPr algn="just">
              <a:defRPr/>
            </a:pPr>
            <a:endParaRPr lang="pl-PL" sz="2000" b="1" dirty="0">
              <a:latin typeface="+mn-lt"/>
            </a:endParaRPr>
          </a:p>
          <a:p>
            <a:pPr algn="just">
              <a:defRPr/>
            </a:pPr>
            <a:r>
              <a:rPr lang="pl-PL" sz="2000" b="1" dirty="0">
                <a:latin typeface="+mn-lt"/>
              </a:rPr>
              <a:t>„Nakładka formatu A3 plus, do głosowania do rady gminy.” </a:t>
            </a:r>
          </a:p>
          <a:p>
            <a:pPr algn="just">
              <a:defRPr/>
            </a:pPr>
            <a:endParaRPr lang="pl-PL" b="1" dirty="0">
              <a:latin typeface="Arial" panose="020B0604020202020204" pitchFamily="34" charset="0"/>
            </a:endParaRPr>
          </a:p>
        </p:txBody>
      </p:sp>
      <p:sp>
        <p:nvSpPr>
          <p:cNvPr id="17" name="Prostokąt zaokrąglony 16"/>
          <p:cNvSpPr/>
          <p:nvPr/>
        </p:nvSpPr>
        <p:spPr>
          <a:xfrm>
            <a:off x="179388" y="3141663"/>
            <a:ext cx="6696075" cy="863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8" name="Prostokąt zaokrąglony 17"/>
          <p:cNvSpPr/>
          <p:nvPr/>
        </p:nvSpPr>
        <p:spPr>
          <a:xfrm>
            <a:off x="179388" y="4365625"/>
            <a:ext cx="7200900" cy="9350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73731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73732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3" name="pole tekstowe 5"/>
          <p:cNvSpPr txBox="1">
            <a:spLocks noChangeArrowheads="1"/>
          </p:cNvSpPr>
          <p:nvPr/>
        </p:nvSpPr>
        <p:spPr bwMode="auto">
          <a:xfrm>
            <a:off x="539750" y="663575"/>
            <a:ext cx="70564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NAKŁADKA NA KARTY DO GŁOSOWANIA</a:t>
            </a:r>
          </a:p>
        </p:txBody>
      </p:sp>
      <p:sp>
        <p:nvSpPr>
          <p:cNvPr id="73734" name="Prostokąt 7"/>
          <p:cNvSpPr>
            <a:spLocks noChangeArrowheads="1"/>
          </p:cNvSpPr>
          <p:nvPr/>
        </p:nvSpPr>
        <p:spPr bwMode="auto">
          <a:xfrm>
            <a:off x="41275" y="1130300"/>
            <a:ext cx="8964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/>
              <a:t>Naklejki informujące o rodzaju nakładki </a:t>
            </a:r>
            <a:endParaRPr lang="pl-PL" altLang="pl-PL" b="1"/>
          </a:p>
        </p:txBody>
      </p:sp>
      <p:sp>
        <p:nvSpPr>
          <p:cNvPr id="2" name="Prostokąt 1"/>
          <p:cNvSpPr/>
          <p:nvPr/>
        </p:nvSpPr>
        <p:spPr>
          <a:xfrm>
            <a:off x="155575" y="1806575"/>
            <a:ext cx="8664575" cy="541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altLang="pl-PL" sz="2000" b="1" dirty="0">
                <a:solidFill>
                  <a:srgbClr val="90181B"/>
                </a:solidFill>
                <a:latin typeface="Arial Black" pitchFamily="34" charset="0"/>
              </a:rPr>
              <a:t>3. w wyborach wójta</a:t>
            </a:r>
            <a:r>
              <a:rPr lang="pl-PL" sz="2000" dirty="0">
                <a:solidFill>
                  <a:srgbClr val="90181B"/>
                </a:solidFill>
                <a:latin typeface="Arial Black" pitchFamily="34" charset="0"/>
              </a:rPr>
              <a:t>, burmistrza i prezydenta miasta</a:t>
            </a:r>
            <a:endParaRPr lang="pl-PL" sz="2000" b="1" dirty="0">
              <a:solidFill>
                <a:srgbClr val="90181B"/>
              </a:solidFill>
              <a:latin typeface="Arial Black" pitchFamily="34" charset="0"/>
            </a:endParaRPr>
          </a:p>
          <a:p>
            <a:pPr algn="just">
              <a:defRPr/>
            </a:pPr>
            <a:endParaRPr lang="pl-PL" b="1" dirty="0">
              <a:latin typeface="+mn-lt"/>
            </a:endParaRPr>
          </a:p>
          <a:p>
            <a:pPr algn="just">
              <a:defRPr/>
            </a:pPr>
            <a:endParaRPr lang="pl-PL" sz="200" b="1" dirty="0">
              <a:latin typeface="+mn-lt"/>
            </a:endParaRPr>
          </a:p>
          <a:p>
            <a:pPr algn="just">
              <a:defRPr/>
            </a:pPr>
            <a:endParaRPr lang="pl-PL" sz="400" b="1" dirty="0">
              <a:latin typeface="+mn-lt"/>
            </a:endParaRPr>
          </a:p>
          <a:p>
            <a:pPr algn="just">
              <a:defRPr/>
            </a:pPr>
            <a:r>
              <a:rPr lang="pl-PL" sz="1900" b="1" dirty="0">
                <a:latin typeface="Arial" panose="020B0604020202020204" pitchFamily="34" charset="0"/>
              </a:rPr>
              <a:t>„Nakładka formatu A4 plus, do głosowania na wójta, burmistrza, prezydenta.”</a:t>
            </a:r>
          </a:p>
          <a:p>
            <a:pPr algn="just">
              <a:defRPr/>
            </a:pP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sz="800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1900" b="1" dirty="0"/>
              <a:t>„Nakładka formatu A3 plus, do głosowania na wójta, burmistrza, prezydenta.”</a:t>
            </a: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sz="500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1900" b="1" dirty="0"/>
              <a:t>„Nakładka formatu A5, do głosowania na jednego kandydata na wójta, burmistrza, prezydenta miasta w wyborach w pierwszym i ponownym głosowaniu (tzw. II tura).”.</a:t>
            </a:r>
          </a:p>
          <a:p>
            <a:pPr algn="just">
              <a:defRPr/>
            </a:pPr>
            <a:endParaRPr lang="pl-PL" sz="700" b="1" dirty="0"/>
          </a:p>
          <a:p>
            <a:pPr algn="just">
              <a:defRPr/>
            </a:pP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sz="1900" b="1" dirty="0"/>
              <a:t>„Nakładka formatu A5, w głosowaniu ponownym na dwóch kandydatów na wójta, burmistrza, prezydenta.”</a:t>
            </a:r>
            <a:endParaRPr lang="pl-PL" sz="1900" b="1" dirty="0">
              <a:latin typeface="Arial" panose="020B0604020202020204" pitchFamily="34" charset="0"/>
            </a:endParaRPr>
          </a:p>
          <a:p>
            <a:pPr algn="just">
              <a:defRPr/>
            </a:pPr>
            <a:endParaRPr lang="pl-PL" b="1" dirty="0">
              <a:latin typeface="Arial" panose="020B0604020202020204" pitchFamily="34" charset="0"/>
            </a:endParaRPr>
          </a:p>
          <a:p>
            <a:pPr algn="just">
              <a:defRPr/>
            </a:pPr>
            <a:r>
              <a:rPr lang="pl-PL" b="1" dirty="0">
                <a:latin typeface="Arial" panose="020B0604020202020204" pitchFamily="34" charset="0"/>
              </a:rPr>
              <a:t> </a:t>
            </a:r>
            <a:endParaRPr lang="pl-PL" b="1" dirty="0">
              <a:latin typeface="+mn-lt"/>
            </a:endParaRPr>
          </a:p>
          <a:p>
            <a:pPr marL="342900" indent="-342900" algn="just">
              <a:buFontTx/>
              <a:buAutoNum type="arabicParenR" startAt="4"/>
              <a:defRPr/>
            </a:pPr>
            <a:endParaRPr lang="pl-PL" b="1" dirty="0">
              <a:latin typeface="+mn-lt"/>
            </a:endParaRPr>
          </a:p>
        </p:txBody>
      </p:sp>
      <p:sp>
        <p:nvSpPr>
          <p:cNvPr id="10" name="Prostokąt zaokrąglony 9"/>
          <p:cNvSpPr/>
          <p:nvPr/>
        </p:nvSpPr>
        <p:spPr>
          <a:xfrm>
            <a:off x="155575" y="2449513"/>
            <a:ext cx="8785225" cy="8636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1" name="Prostokąt zaokrąglony 10"/>
          <p:cNvSpPr/>
          <p:nvPr/>
        </p:nvSpPr>
        <p:spPr>
          <a:xfrm>
            <a:off x="160338" y="3436938"/>
            <a:ext cx="8785225" cy="85566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2" name="Prostokąt zaokrąglony 11"/>
          <p:cNvSpPr/>
          <p:nvPr/>
        </p:nvSpPr>
        <p:spPr>
          <a:xfrm>
            <a:off x="153988" y="4435475"/>
            <a:ext cx="8785225" cy="100965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3" name="Prostokąt zaokrąglony 12"/>
          <p:cNvSpPr/>
          <p:nvPr/>
        </p:nvSpPr>
        <p:spPr>
          <a:xfrm>
            <a:off x="179388" y="5661025"/>
            <a:ext cx="8785225" cy="72072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pole tekstowe 1"/>
          <p:cNvSpPr txBox="1">
            <a:spLocks noChangeArrowheads="1"/>
          </p:cNvSpPr>
          <p:nvPr/>
        </p:nvSpPr>
        <p:spPr bwMode="auto">
          <a:xfrm>
            <a:off x="1187450" y="365125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PRZEBIEG GŁOSOWANIA</a:t>
            </a:r>
            <a:r>
              <a:rPr lang="pl-PL" altLang="pl-PL" sz="2000">
                <a:solidFill>
                  <a:srgbClr val="9D032A"/>
                </a:solidFill>
                <a:latin typeface="Arial Black" pitchFamily="34" charset="0"/>
              </a:rPr>
              <a:t> </a:t>
            </a:r>
          </a:p>
        </p:txBody>
      </p:sp>
      <p:sp>
        <p:nvSpPr>
          <p:cNvPr id="4" name="Prostokąt 3"/>
          <p:cNvSpPr/>
          <p:nvPr/>
        </p:nvSpPr>
        <p:spPr>
          <a:xfrm>
            <a:off x="179388" y="1098550"/>
            <a:ext cx="8783637" cy="32940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dirty="0">
                <a:latin typeface="+mj-lt"/>
              </a:rPr>
              <a:t>Karty do głosowania wyborcy powinni wrzucać do urny w taki</a:t>
            </a:r>
            <a:br>
              <a:rPr lang="pl-PL" dirty="0">
                <a:latin typeface="+mj-lt"/>
              </a:rPr>
            </a:br>
            <a:r>
              <a:rPr lang="pl-PL" dirty="0">
                <a:latin typeface="+mj-lt"/>
              </a:rPr>
              <a:t>sposób, aby strona zadrukowana była niewidoczna </a:t>
            </a:r>
            <a:br>
              <a:rPr lang="pl-PL" dirty="0">
                <a:latin typeface="+mj-lt"/>
              </a:rPr>
            </a:br>
            <a:r>
              <a:rPr lang="pl-PL" dirty="0">
                <a:latin typeface="+mj-lt"/>
              </a:rPr>
              <a:t>(art. 52 § 6 Kodeksu wyborczego). </a:t>
            </a:r>
          </a:p>
          <a:p>
            <a:pPr>
              <a:defRPr/>
            </a:pPr>
            <a:endParaRPr lang="pl-PL" dirty="0">
              <a:latin typeface="+mj-lt"/>
            </a:endParaRPr>
          </a:p>
          <a:p>
            <a:pPr>
              <a:defRPr/>
            </a:pPr>
            <a:r>
              <a:rPr lang="pl-PL" dirty="0">
                <a:latin typeface="+mj-lt"/>
              </a:rPr>
              <a:t>Niedopuszczalne jest głosowanie za członka rodziny </a:t>
            </a:r>
            <a:br>
              <a:rPr lang="pl-PL" dirty="0">
                <a:latin typeface="+mj-lt"/>
              </a:rPr>
            </a:br>
            <a:r>
              <a:rPr lang="pl-PL" dirty="0">
                <a:latin typeface="+mj-lt"/>
              </a:rPr>
              <a:t>lub za inną osobę z wyjątkiem  głosowania przez pełnomocnika. </a:t>
            </a:r>
          </a:p>
          <a:p>
            <a:pPr>
              <a:defRPr/>
            </a:pPr>
            <a:endParaRPr lang="pl-PL" sz="900" dirty="0">
              <a:latin typeface="+mj-lt"/>
            </a:endParaRPr>
          </a:p>
          <a:p>
            <a:pPr algn="just">
              <a:defRPr/>
            </a:pPr>
            <a:r>
              <a:rPr lang="pl-PL" dirty="0">
                <a:latin typeface="+mj-lt"/>
              </a:rPr>
              <a:t>Osobie niepełnosprawnej, na jej prośbę, </a:t>
            </a:r>
            <a:r>
              <a:rPr lang="pl-PL" b="1" dirty="0">
                <a:solidFill>
                  <a:srgbClr val="9D032A"/>
                </a:solidFill>
                <a:latin typeface="+mj-lt"/>
              </a:rPr>
              <a:t>może pomagać w głosowaniu inna osoba</a:t>
            </a:r>
            <a:r>
              <a:rPr lang="pl-PL" dirty="0">
                <a:solidFill>
                  <a:srgbClr val="9D032A"/>
                </a:solidFill>
                <a:latin typeface="+mj-lt"/>
              </a:rPr>
              <a:t>, </a:t>
            </a:r>
            <a:r>
              <a:rPr lang="pl-PL" dirty="0">
                <a:latin typeface="+mj-lt"/>
              </a:rPr>
              <a:t>w tym także niepełnoletnia; pomoc ta może mieć tylko techniczny charakter; nie może ona polegać na sugerowaniu głosującemu sposobu głosowania lub na głosowaniu w zastępstwie tej osoby; dopuszczalne jest, aby na życzenie osoby niepełnosprawnej </a:t>
            </a:r>
            <a:r>
              <a:rPr lang="pl-PL" b="1" dirty="0">
                <a:latin typeface="+mj-lt"/>
              </a:rPr>
              <a:t>w miejscu zapewniającym tajność głosowania przebywała osoba udzielająca pomocy. </a:t>
            </a:r>
          </a:p>
        </p:txBody>
      </p:sp>
      <p:sp>
        <p:nvSpPr>
          <p:cNvPr id="5" name="Prostokąt 4"/>
          <p:cNvSpPr/>
          <p:nvPr/>
        </p:nvSpPr>
        <p:spPr>
          <a:xfrm>
            <a:off x="214282" y="4714884"/>
            <a:ext cx="8712200" cy="1015663"/>
          </a:xfrm>
          <a:prstGeom prst="rect">
            <a:avLst/>
          </a:prstGeom>
          <a:ln w="19050">
            <a:solidFill>
              <a:srgbClr val="90181B"/>
            </a:solidFill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l-PL" sz="2000" b="1" dirty="0">
                <a:solidFill>
                  <a:srgbClr val="000000"/>
                </a:solidFill>
                <a:latin typeface="+mj-lt"/>
              </a:rPr>
              <a:t>Pomocy w głosowaniu nie może udzielać członek komisji, mąż zaufania, obserwator społeczny, ani obserwator międzynarodowy 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(art. 53 i 103c § 2 Kodeksu wyborczego). </a:t>
            </a:r>
          </a:p>
        </p:txBody>
      </p:sp>
      <p:pic>
        <p:nvPicPr>
          <p:cNvPr id="77829" name="Obraz 5" descr="1242796267486489866Handicapped_Accessible_sign.svg.med.png"/>
          <p:cNvPicPr>
            <a:picLocks noChangeAspect="1"/>
          </p:cNvPicPr>
          <p:nvPr/>
        </p:nvPicPr>
        <p:blipFill>
          <a:blip r:embed="rId2">
            <a:lum bright="70000"/>
          </a:blip>
          <a:srcRect/>
          <a:stretch>
            <a:fillRect/>
          </a:stretch>
        </p:blipFill>
        <p:spPr bwMode="auto">
          <a:xfrm>
            <a:off x="7785100" y="1844675"/>
            <a:ext cx="1100138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30" name="Obraz 12" descr="Urna - wrzucanie kart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1000108"/>
            <a:ext cx="1089025" cy="96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pole tekstowe 1"/>
          <p:cNvSpPr txBox="1">
            <a:spLocks noChangeArrowheads="1"/>
          </p:cNvSpPr>
          <p:nvPr/>
        </p:nvSpPr>
        <p:spPr bwMode="auto">
          <a:xfrm>
            <a:off x="217488" y="476250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WYNOSZENIE KART DO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4" name="Symbol zastępczy zawartości 7"/>
          <p:cNvSpPr>
            <a:spLocks noGrp="1"/>
          </p:cNvSpPr>
          <p:nvPr>
            <p:ph idx="4294967295"/>
          </p:nvPr>
        </p:nvSpPr>
        <p:spPr>
          <a:xfrm>
            <a:off x="17463" y="1412875"/>
            <a:ext cx="8507412" cy="3529013"/>
          </a:xfrm>
        </p:spPr>
        <p:txBody>
          <a:bodyPr>
            <a:normAutofit/>
          </a:bodyPr>
          <a:lstStyle/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pl-PL" sz="2000" b="1" dirty="0" smtClean="0"/>
              <a:t>Komisja zwraca uwagę, by wyborcy nie wynosili kart do głosowania poza lokal wyborczy.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pl-PL" sz="2000" b="1" dirty="0" smtClean="0"/>
              <a:t>Jeżeli komisja:</a:t>
            </a:r>
          </a:p>
          <a:p>
            <a:pPr marL="0" indent="0">
              <a:buFont typeface="Wingdings" pitchFamily="2" charset="2"/>
              <a:buChar char="Ø"/>
              <a:defRPr/>
            </a:pPr>
            <a:r>
              <a:rPr lang="pl-PL" sz="2000" dirty="0" smtClean="0"/>
              <a:t>  zauważy, że wyborca wyniósł kartę na zewnątrz</a:t>
            </a:r>
          </a:p>
          <a:p>
            <a:pPr marL="265113" indent="-265113">
              <a:buFont typeface="Wingdings" pitchFamily="2" charset="2"/>
              <a:buChar char="Ø"/>
              <a:defRPr/>
            </a:pPr>
            <a:r>
              <a:rPr lang="pl-PL" sz="2000" dirty="0" smtClean="0"/>
              <a:t> otrzyma informacje, że w lokalu lub poza nim oferowane jest odstąpienie karty</a:t>
            </a:r>
          </a:p>
        </p:txBody>
      </p:sp>
      <p:sp>
        <p:nvSpPr>
          <p:cNvPr id="6" name="Prostokąt 5"/>
          <p:cNvSpPr/>
          <p:nvPr/>
        </p:nvSpPr>
        <p:spPr>
          <a:xfrm>
            <a:off x="249238" y="3656013"/>
            <a:ext cx="5364162" cy="1076325"/>
          </a:xfrm>
          <a:prstGeom prst="rect">
            <a:avLst/>
          </a:prstGeom>
          <a:solidFill>
            <a:srgbClr val="9D032A"/>
          </a:solidFill>
          <a:ln w="38100">
            <a:solidFill>
              <a:schemeClr val="bg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l-PL" sz="3200" b="1" dirty="0">
                <a:solidFill>
                  <a:schemeClr val="bg1"/>
                </a:solidFill>
                <a:latin typeface="+mj-lt"/>
              </a:rPr>
              <a:t>obowiązana jest niezwłocznie zawiadomić Policję</a:t>
            </a:r>
          </a:p>
        </p:txBody>
      </p:sp>
      <p:sp>
        <p:nvSpPr>
          <p:cNvPr id="7" name="Prostokąt 6"/>
          <p:cNvSpPr/>
          <p:nvPr/>
        </p:nvSpPr>
        <p:spPr>
          <a:xfrm>
            <a:off x="249238" y="4941888"/>
            <a:ext cx="4392612" cy="646112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9D032A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l-PL" b="1" dirty="0">
                <a:latin typeface="+mj-lt"/>
              </a:rPr>
              <a:t>Fakt ten należy opisać w protokole  przekazania.</a:t>
            </a:r>
            <a:endParaRPr lang="pl-PL" dirty="0">
              <a:latin typeface="+mj-lt"/>
            </a:endParaRPr>
          </a:p>
        </p:txBody>
      </p:sp>
      <p:pic>
        <p:nvPicPr>
          <p:cNvPr id="78854" name="Obraz 7" descr="REFERENDUM 2015 - Policjant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3357563"/>
            <a:ext cx="1825625" cy="246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5" name="Prostokąt 8"/>
          <p:cNvSpPr>
            <a:spLocks noChangeArrowheads="1"/>
          </p:cNvSpPr>
          <p:nvPr/>
        </p:nvSpPr>
        <p:spPr bwMode="auto">
          <a:xfrm>
            <a:off x="217488" y="5567363"/>
            <a:ext cx="75946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1600">
              <a:solidFill>
                <a:srgbClr val="000000"/>
              </a:solidFill>
              <a:latin typeface="Times New Roman" pitchFamily="18" charset="0"/>
            </a:endParaRPr>
          </a:p>
          <a:p>
            <a:pPr algn="just"/>
            <a: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  <a:t>Komisja zwraca również uwagę, aby wyborcy nie wrzucali do urny innych przedmiotów niż karty do głosowania. Takie przypadki należy opisać </a:t>
            </a:r>
            <a:b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altLang="pl-PL" b="1">
                <a:solidFill>
                  <a:srgbClr val="000000"/>
                </a:solidFill>
                <a:latin typeface="Times New Roman" pitchFamily="18" charset="0"/>
              </a:rPr>
              <a:t>w punkcie XIII.6 protokołu przekazania </a:t>
            </a:r>
            <a:endParaRPr lang="pl-PL" altLang="pl-PL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pole tekstowe 1"/>
          <p:cNvSpPr txBox="1">
            <a:spLocks noChangeArrowheads="1"/>
          </p:cNvSpPr>
          <p:nvPr/>
        </p:nvSpPr>
        <p:spPr bwMode="auto">
          <a:xfrm>
            <a:off x="1042988" y="361950"/>
            <a:ext cx="84248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WYDAWANIE ZAŚWIADCZEŃ</a:t>
            </a:r>
          </a:p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</a:t>
            </a:r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(potwierdzających udział w głosowaniu)   </a:t>
            </a:r>
          </a:p>
        </p:txBody>
      </p:sp>
      <p:sp>
        <p:nvSpPr>
          <p:cNvPr id="4" name="Elipsa 3"/>
          <p:cNvSpPr/>
          <p:nvPr/>
        </p:nvSpPr>
        <p:spPr>
          <a:xfrm>
            <a:off x="4067175" y="3860800"/>
            <a:ext cx="865188" cy="79216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79876" name="Prostokąt 4"/>
          <p:cNvSpPr>
            <a:spLocks noChangeArrowheads="1"/>
          </p:cNvSpPr>
          <p:nvPr/>
        </p:nvSpPr>
        <p:spPr bwMode="auto">
          <a:xfrm>
            <a:off x="0" y="1187450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>
                <a:latin typeface="Calibri" pitchFamily="34" charset="0"/>
                <a:cs typeface="Times New Roman" pitchFamily="18" charset="0"/>
              </a:rPr>
              <a:t> Na żądanie wyborcy, OKW zobowiązana jest wydać zaświadczenie</a:t>
            </a:r>
            <a:endParaRPr lang="pl-PL" altLang="pl-PL"/>
          </a:p>
        </p:txBody>
      </p:sp>
      <p:sp>
        <p:nvSpPr>
          <p:cNvPr id="79877" name="Prostokąt 5"/>
          <p:cNvSpPr>
            <a:spLocks noChangeArrowheads="1"/>
          </p:cNvSpPr>
          <p:nvPr/>
        </p:nvSpPr>
        <p:spPr bwMode="auto">
          <a:xfrm>
            <a:off x="107950" y="4870450"/>
            <a:ext cx="885666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1600"/>
              <a:t>Jeżeli z wnioskiem o wydanie zaświadczenia wystąpił pełnomocnik - w zaświadczeniu </a:t>
            </a:r>
            <a:br>
              <a:rPr lang="pl-PL" altLang="pl-PL" sz="1600"/>
            </a:br>
            <a:r>
              <a:rPr lang="pl-PL" altLang="pl-PL" sz="1600"/>
              <a:t>po wyrazach „otrzymał/otrzymała” należy dodać wyrazy „</a:t>
            </a:r>
            <a:r>
              <a:rPr lang="pl-PL" altLang="pl-PL" sz="1600" b="1">
                <a:solidFill>
                  <a:srgbClr val="FF0000"/>
                </a:solidFill>
              </a:rPr>
              <a:t>jako pełnomocnik wyborcy</a:t>
            </a:r>
            <a:r>
              <a:rPr lang="pl-PL" altLang="pl-PL" sz="1600"/>
              <a:t>”.</a:t>
            </a:r>
          </a:p>
          <a:p>
            <a:pPr algn="just"/>
            <a:r>
              <a:rPr lang="pl-PL" altLang="pl-PL" sz="1600" b="1"/>
              <a:t>Podpisuje przewodniczący OKW lub zastępca przewodniczącego i opatruje pieczęcią komisji.</a:t>
            </a:r>
            <a:endParaRPr lang="pl-PL" altLang="pl-PL" sz="1600"/>
          </a:p>
          <a:p>
            <a:pPr algn="just"/>
            <a:r>
              <a:rPr lang="pl-PL" altLang="pl-PL" sz="1600" b="1">
                <a:solidFill>
                  <a:srgbClr val="FF0000"/>
                </a:solidFill>
              </a:rPr>
              <a:t>Zaświadczenie sporządza się w jednym egzemplarzu</a:t>
            </a:r>
            <a:r>
              <a:rPr lang="pl-PL" altLang="pl-PL" sz="1600"/>
              <a:t>. Informację o wydaniu zaświadczenia umieszcza się w rubryce spisu „Uwagi” przy nazwisku wyborcy, którego zaświadczenie dotyczyło. </a:t>
            </a:r>
          </a:p>
        </p:txBody>
      </p:sp>
      <p:sp>
        <p:nvSpPr>
          <p:cNvPr id="79878" name="Rectangle 1"/>
          <p:cNvSpPr>
            <a:spLocks noChangeArrowheads="1"/>
          </p:cNvSpPr>
          <p:nvPr/>
        </p:nvSpPr>
        <p:spPr bwMode="auto">
          <a:xfrm>
            <a:off x="323850" y="1504950"/>
            <a:ext cx="8064500" cy="34163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just">
              <a:tabLst>
                <a:tab pos="-1333500" algn="r"/>
              </a:tabLst>
            </a:pPr>
            <a:endParaRPr lang="pl-PL" altLang="pl-PL" sz="8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sz="2000">
                <a:latin typeface="Calibri" pitchFamily="34" charset="0"/>
                <a:cs typeface="Times New Roman" pitchFamily="18" charset="0"/>
              </a:rPr>
              <a:t>		      </a:t>
            </a:r>
            <a:r>
              <a:rPr lang="pl-PL" altLang="pl-PL" sz="2000" b="1">
                <a:latin typeface="Calibri" pitchFamily="34" charset="0"/>
                <a:cs typeface="Times New Roman" pitchFamily="18" charset="0"/>
              </a:rPr>
              <a:t>                Zaświadczenie</a:t>
            </a:r>
          </a:p>
          <a:p>
            <a:pPr marL="811213" lvl="1">
              <a:tabLst>
                <a:tab pos="-1333500" algn="r"/>
              </a:tabLst>
            </a:pPr>
            <a:endParaRPr lang="pl-PL" altLang="pl-PL" sz="8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sz="1600">
                <a:latin typeface="Calibri" pitchFamily="34" charset="0"/>
                <a:cs typeface="Times New Roman" pitchFamily="18" charset="0"/>
              </a:rPr>
              <a:t>Obwodowa Komisja Wyborcza ds. Przeprowadzenia Głosowania w obwodzie  </a:t>
            </a:r>
            <a:br>
              <a:rPr lang="pl-PL" altLang="pl-PL" sz="1600">
                <a:latin typeface="Calibri" pitchFamily="34" charset="0"/>
                <a:cs typeface="Times New Roman" pitchFamily="18" charset="0"/>
              </a:rPr>
            </a:br>
            <a:r>
              <a:rPr lang="pl-PL" altLang="pl-PL" sz="1600">
                <a:latin typeface="Calibri" pitchFamily="34" charset="0"/>
                <a:cs typeface="Times New Roman" pitchFamily="18" charset="0"/>
              </a:rPr>
              <a:t>Nr ..… w ………....…………. zaświadcza, że Pan/Pani </a:t>
            </a:r>
          </a:p>
          <a:p>
            <a:pPr marL="811213" lvl="1">
              <a:tabLst>
                <a:tab pos="-1333500" algn="r"/>
              </a:tabLst>
            </a:pPr>
            <a:r>
              <a:rPr lang="pl-PL" altLang="pl-PL">
                <a:latin typeface="Calibri" pitchFamily="34" charset="0"/>
                <a:cs typeface="Times New Roman" pitchFamily="18" charset="0"/>
              </a:rPr>
              <a:t/>
            </a:r>
            <a:br>
              <a:rPr lang="pl-PL" altLang="pl-PL">
                <a:latin typeface="Calibri" pitchFamily="34" charset="0"/>
                <a:cs typeface="Times New Roman" pitchFamily="18" charset="0"/>
              </a:rPr>
            </a:br>
            <a:r>
              <a:rPr lang="pl-PL" altLang="pl-PL" sz="1600">
                <a:latin typeface="Calibri" pitchFamily="34" charset="0"/>
                <a:cs typeface="Times New Roman" pitchFamily="18" charset="0"/>
              </a:rPr>
              <a:t>.....……………………..………......………..…… otrzymał/otrzymała kartę do głosowania</a:t>
            </a:r>
            <a:endParaRPr lang="pl-PL" altLang="pl-PL" sz="16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                  (imię i nazwisko wyborcy)</a:t>
            </a:r>
            <a:endParaRPr lang="pl-PL" altLang="pl-PL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sz="1600">
                <a:latin typeface="Calibri" pitchFamily="34" charset="0"/>
                <a:cs typeface="Times New Roman" pitchFamily="18" charset="0"/>
              </a:rPr>
              <a:t>w wyborach organów jednostek samorządu terytorialnego/w głosowaniu ponownym </a:t>
            </a:r>
            <a:br>
              <a:rPr lang="pl-PL" altLang="pl-PL" sz="1600">
                <a:latin typeface="Calibri" pitchFamily="34" charset="0"/>
                <a:cs typeface="Times New Roman" pitchFamily="18" charset="0"/>
              </a:rPr>
            </a:br>
            <a:r>
              <a:rPr lang="pl-PL" altLang="pl-PL" sz="1600">
                <a:latin typeface="Calibri" pitchFamily="34" charset="0"/>
                <a:cs typeface="Times New Roman" pitchFamily="18" charset="0"/>
              </a:rPr>
              <a:t>w wyborach wójta (burmistrza, prezydenta miasta) w dniu ………………………………..……….</a:t>
            </a:r>
            <a:endParaRPr lang="pl-PL" altLang="pl-PL" sz="16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                		   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                                                            </a:t>
            </a: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(data głosowania)</a:t>
            </a:r>
          </a:p>
          <a:p>
            <a:pPr marL="811213" lvl="1">
              <a:tabLst>
                <a:tab pos="-1333500" algn="r"/>
              </a:tabLst>
            </a:pPr>
            <a:endParaRPr lang="pl-PL" altLang="pl-PL" sz="1000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>
                <a:latin typeface="Calibri" pitchFamily="34" charset="0"/>
                <a:cs typeface="Times New Roman" pitchFamily="18" charset="0"/>
              </a:rPr>
              <a:t>       …..…………………….               </a:t>
            </a:r>
            <a:r>
              <a:rPr lang="pl-PL" altLang="pl-PL" sz="800">
                <a:latin typeface="Calibri" pitchFamily="34" charset="0"/>
                <a:cs typeface="Times New Roman" pitchFamily="18" charset="0"/>
              </a:rPr>
              <a:t>                                             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       …………………………</a:t>
            </a:r>
            <a:endParaRPr lang="pl-PL" altLang="pl-PL">
              <a:latin typeface="Calibri" pitchFamily="34" charset="0"/>
            </a:endParaRPr>
          </a:p>
          <a:p>
            <a:pPr marL="811213" lvl="1">
              <a:tabLst>
                <a:tab pos="-1333500" algn="r"/>
              </a:tabLst>
            </a:pP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              (miejscowość, data)                                                                                                    </a:t>
            </a:r>
            <a:r>
              <a:rPr lang="pl-PL" altLang="pl-PL">
                <a:latin typeface="Calibri" pitchFamily="34" charset="0"/>
                <a:cs typeface="Times New Roman" pitchFamily="18" charset="0"/>
              </a:rPr>
              <a:t>             </a:t>
            </a:r>
            <a:r>
              <a:rPr lang="pl-PL" altLang="pl-PL" baseline="30000">
                <a:latin typeface="Calibri" pitchFamily="34" charset="0"/>
                <a:cs typeface="Times New Roman" pitchFamily="18" charset="0"/>
              </a:rPr>
              <a:t>(podpis)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pole tekstowe 1"/>
          <p:cNvSpPr txBox="1">
            <a:spLocks noChangeArrowheads="1"/>
          </p:cNvSpPr>
          <p:nvPr/>
        </p:nvSpPr>
        <p:spPr bwMode="auto">
          <a:xfrm>
            <a:off x="107950" y="549275"/>
            <a:ext cx="93599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          WYDAWANIE ZAŚWIADCZEŃ</a:t>
            </a:r>
          </a:p>
          <a:p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(potwierdzających odmowę wydania karty do głosowania)   </a:t>
            </a:r>
          </a:p>
        </p:txBody>
      </p:sp>
      <p:sp>
        <p:nvSpPr>
          <p:cNvPr id="80899" name="Prostokąt 4"/>
          <p:cNvSpPr>
            <a:spLocks noChangeArrowheads="1"/>
          </p:cNvSpPr>
          <p:nvPr/>
        </p:nvSpPr>
        <p:spPr bwMode="auto">
          <a:xfrm>
            <a:off x="611188" y="2205038"/>
            <a:ext cx="72739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200"/>
              <a:t>Na żądanie wyborcy komisja obowiązana jest również wydać zaświadczenie potwierdzające odmowę wydania karty do głosowania z podaniem przyczyny odmowy </a:t>
            </a:r>
            <a:br>
              <a:rPr lang="pl-PL" altLang="pl-PL" sz="2200"/>
            </a:br>
            <a:r>
              <a:rPr lang="pl-PL" altLang="pl-PL" sz="2200">
                <a:latin typeface="Arial Black" pitchFamily="34" charset="0"/>
              </a:rPr>
              <a:t>(np. gdy wyborca nie jest ujęty w spisie wyborców).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pole tekstowe 1"/>
          <p:cNvSpPr txBox="1">
            <a:spLocks noChangeArrowheads="1"/>
          </p:cNvSpPr>
          <p:nvPr/>
        </p:nvSpPr>
        <p:spPr bwMode="auto">
          <a:xfrm>
            <a:off x="611188" y="581025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REZERWA KART DO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41313" y="1352550"/>
            <a:ext cx="5815012" cy="1015663"/>
          </a:xfrm>
          <a:prstGeom prst="rect">
            <a:avLst/>
          </a:prstGeom>
          <a:ln>
            <a:solidFill>
              <a:srgbClr val="9D032A"/>
            </a:solidFill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l-PL" sz="2000" b="1" dirty="0">
                <a:solidFill>
                  <a:srgbClr val="000000"/>
                </a:solidFill>
                <a:latin typeface="+mj-lt"/>
              </a:rPr>
              <a:t>Komisja na bieżąco sprawdza liczbę podpisów w spisie potwierdzających otrzymanie karty przez wyborców </a:t>
            </a:r>
            <a:endParaRPr lang="pl-PL" sz="2000" dirty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81924" name="Picture 4" descr="https://encrypted-tbn3.gstatic.com/images?q=tbn:ANd9GcRoug1lYz3kkkRpimsf7ZcUrcizqzjREMhMvUtf_9s2kQkjEANFKCrMhrG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2225" y="1484313"/>
            <a:ext cx="1781175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971550" y="2492375"/>
            <a:ext cx="78486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dirty="0">
                <a:solidFill>
                  <a:srgbClr val="000000"/>
                </a:solidFill>
                <a:latin typeface="+mj-lt"/>
              </a:rPr>
              <a:t>W przypadku gdy liczba ta przekroczy 60% liczby </a:t>
            </a:r>
            <a:r>
              <a:rPr lang="pl-PL" sz="2000" dirty="0">
                <a:solidFill>
                  <a:srgbClr val="000000"/>
                </a:solidFill>
                <a:latin typeface="+mj-lt"/>
                <a:cs typeface="Arial" panose="020B0604020202020204" pitchFamily="34" charset="0"/>
              </a:rPr>
              <a:t>otrzymanych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 przez komisję kart do głosowania, komisja obowiązana jest powiadomić właściwe terytorialne komisje wyborcze, za </a:t>
            </a:r>
            <a:r>
              <a:rPr lang="pl-PL" sz="2000" dirty="0" smtClean="0">
                <a:solidFill>
                  <a:srgbClr val="000000"/>
                </a:solidFill>
                <a:latin typeface="+mj-lt"/>
              </a:rPr>
              <a:t>pośrednictwem wójta 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współdziałającego </a:t>
            </a:r>
            <a:r>
              <a:rPr lang="pl-PL" sz="2000" dirty="0" smtClean="0">
                <a:solidFill>
                  <a:srgbClr val="000000"/>
                </a:solidFill>
                <a:latin typeface="+mj-lt"/>
              </a:rPr>
              <a:t>z 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urzędnikiem wyborczym, o możliwej potrzebie uruchomienia dla niej kart </a:t>
            </a:r>
            <a:br>
              <a:rPr lang="pl-PL" sz="2000" dirty="0">
                <a:solidFill>
                  <a:srgbClr val="000000"/>
                </a:solidFill>
                <a:latin typeface="+mj-lt"/>
              </a:rPr>
            </a:br>
            <a:r>
              <a:rPr lang="pl-PL" sz="2000" dirty="0">
                <a:solidFill>
                  <a:srgbClr val="000000"/>
                </a:solidFill>
                <a:latin typeface="+mj-lt"/>
              </a:rPr>
              <a:t>z rezerwy. </a:t>
            </a:r>
            <a:endParaRPr lang="pl-PL" sz="2000" dirty="0">
              <a:latin typeface="+mj-lt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1000100" y="4500570"/>
            <a:ext cx="7858125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dirty="0">
                <a:solidFill>
                  <a:srgbClr val="000000"/>
                </a:solidFill>
                <a:latin typeface="+mj-lt"/>
              </a:rPr>
              <a:t>Natomiast 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gdy liczba ta przekroczy 80% liczby otrzymanych przez komisję kart do głosowania, komisja występuje do terytorialnych komisji wyborczych, za pośrednictwem wójta </a:t>
            </a:r>
            <a:r>
              <a:rPr lang="pl-PL" sz="2000" dirty="0" smtClean="0">
                <a:solidFill>
                  <a:srgbClr val="000000"/>
                </a:solidFill>
                <a:latin typeface="+mj-lt"/>
              </a:rPr>
              <a:t>współdziałającego z </a:t>
            </a:r>
            <a:r>
              <a:rPr lang="pl-PL" sz="2000" dirty="0">
                <a:solidFill>
                  <a:srgbClr val="000000"/>
                </a:solidFill>
                <a:latin typeface="+mj-lt"/>
              </a:rPr>
              <a:t>urzędnikiem wyborczym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, </a:t>
            </a:r>
            <a:r>
              <a:rPr lang="pl-PL" sz="2000" b="1" dirty="0" smtClean="0">
                <a:solidFill>
                  <a:srgbClr val="000000"/>
                </a:solidFill>
                <a:latin typeface="+mj-lt"/>
              </a:rPr>
              <a:t>o </a:t>
            </a:r>
            <a:r>
              <a:rPr lang="pl-PL" sz="2000" b="1" dirty="0">
                <a:solidFill>
                  <a:srgbClr val="000000"/>
                </a:solidFill>
                <a:latin typeface="+mj-lt"/>
              </a:rPr>
              <a:t>wydanie kart z rezerwy </a:t>
            </a:r>
            <a:endParaRPr lang="pl-PL" sz="2000" dirty="0">
              <a:latin typeface="+mj-lt"/>
            </a:endParaRPr>
          </a:p>
        </p:txBody>
      </p:sp>
      <p:pic>
        <p:nvPicPr>
          <p:cNvPr id="81927" name="Obraz 11" descr="alert-icon-yellow-md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852738"/>
            <a:ext cx="546100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8" name="Obraz 12" descr="1194985624696670932tasto_10_architetto_fran_01.svg.med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" y="4456113"/>
            <a:ext cx="8001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pole tekstowe 1"/>
          <p:cNvSpPr txBox="1">
            <a:spLocks noChangeArrowheads="1"/>
          </p:cNvSpPr>
          <p:nvPr/>
        </p:nvSpPr>
        <p:spPr bwMode="auto">
          <a:xfrm>
            <a:off x="611188" y="581025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ZAPEŁNIENIE URNY WYBORCZEJ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142844" y="1000108"/>
            <a:ext cx="8569325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l-PL" sz="2000" b="1" dirty="0">
                <a:latin typeface="+mj-lt"/>
              </a:rPr>
              <a:t>Komisja czuwa, aby nie doszło do przepełnienia urny wyborczej. </a:t>
            </a:r>
          </a:p>
          <a:p>
            <a:pPr>
              <a:defRPr/>
            </a:pPr>
            <a:endParaRPr lang="pl-PL" sz="1400" b="1" dirty="0">
              <a:latin typeface="+mj-lt"/>
            </a:endParaRPr>
          </a:p>
          <a:p>
            <a:pPr>
              <a:defRPr/>
            </a:pPr>
            <a:r>
              <a:rPr lang="pl-PL" sz="2000" b="1" u="sng" dirty="0">
                <a:solidFill>
                  <a:srgbClr val="9D032A"/>
                </a:solidFill>
                <a:latin typeface="+mj-lt"/>
              </a:rPr>
              <a:t>Otwieranie urny przy wykonywaniu tego zadania jest niedopuszczalne</a:t>
            </a:r>
            <a:r>
              <a:rPr lang="pl-PL" sz="2000" b="1" dirty="0">
                <a:solidFill>
                  <a:srgbClr val="9D032A"/>
                </a:solidFill>
                <a:latin typeface="+mj-lt"/>
              </a:rPr>
              <a:t>. </a:t>
            </a:r>
          </a:p>
          <a:p>
            <a:pPr>
              <a:defRPr/>
            </a:pPr>
            <a:endParaRPr lang="pl-PL" sz="1400" b="1" dirty="0">
              <a:solidFill>
                <a:schemeClr val="accent2"/>
              </a:solidFill>
              <a:latin typeface="+mj-lt"/>
            </a:endParaRPr>
          </a:p>
          <a:p>
            <a:pPr>
              <a:defRPr/>
            </a:pPr>
            <a:endParaRPr lang="pl-PL" sz="1000" b="1" dirty="0">
              <a:latin typeface="+mj-lt"/>
            </a:endParaRPr>
          </a:p>
        </p:txBody>
      </p:sp>
      <p:sp>
        <p:nvSpPr>
          <p:cNvPr id="82948" name="Prostokąt 15"/>
          <p:cNvSpPr>
            <a:spLocks noChangeArrowheads="1"/>
          </p:cNvSpPr>
          <p:nvPr/>
        </p:nvSpPr>
        <p:spPr bwMode="auto">
          <a:xfrm>
            <a:off x="2000232" y="2714620"/>
            <a:ext cx="4752975" cy="1476375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 dirty="0"/>
              <a:t>Obie urny</a:t>
            </a:r>
            <a:r>
              <a:rPr lang="pl-PL" altLang="pl-PL" dirty="0"/>
              <a:t> </a:t>
            </a:r>
            <a:r>
              <a:rPr lang="pl-PL" altLang="pl-PL" b="1" dirty="0"/>
              <a:t>powinny być ustawione </a:t>
            </a:r>
            <a:br>
              <a:rPr lang="pl-PL" altLang="pl-PL" b="1" dirty="0"/>
            </a:br>
            <a:r>
              <a:rPr lang="pl-PL" altLang="pl-PL" b="1" dirty="0"/>
              <a:t>w takim miejscu, by były przez cały czas głosowania widoczne dla członków komisji i mężów zaufania, obserwatorów społecznych oraz międzynarodowych.</a:t>
            </a:r>
            <a:endParaRPr lang="pl-PL" alt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6" descr="http://jastrzebie-zdroj.zak.edu.pl/wp-content/blogs.dir/20/files/2012/11/uwaga-uwaga-ostatni-dzwonek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64000"/>
            <a:ext cx="1062038" cy="223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pole tekstowe 1"/>
          <p:cNvSpPr txBox="1">
            <a:spLocks noChangeArrowheads="1"/>
          </p:cNvSpPr>
          <p:nvPr/>
        </p:nvSpPr>
        <p:spPr bwMode="auto">
          <a:xfrm>
            <a:off x="611188" y="581025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FREKWENCJA </a:t>
            </a:r>
            <a:r>
              <a:rPr lang="pl-PL" altLang="pl-PL" sz="2000" b="1"/>
              <a:t>– na godz. </a:t>
            </a:r>
            <a:r>
              <a:rPr lang="pl-PL" altLang="pl-PL" sz="2000" b="1">
                <a:solidFill>
                  <a:srgbClr val="9D032A"/>
                </a:solidFill>
              </a:rPr>
              <a:t>12.00 oraz 17.00 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83972" name="pole tekstowe 2"/>
          <p:cNvSpPr txBox="1">
            <a:spLocks noChangeArrowheads="1"/>
          </p:cNvSpPr>
          <p:nvPr/>
        </p:nvSpPr>
        <p:spPr bwMode="auto">
          <a:xfrm>
            <a:off x="611188" y="1084263"/>
            <a:ext cx="6716712" cy="400050"/>
          </a:xfrm>
          <a:prstGeom prst="rect">
            <a:avLst/>
          </a:prstGeom>
          <a:solidFill>
            <a:srgbClr val="FFCCCC"/>
          </a:solidFill>
          <a:ln w="952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/>
              <a:t>WYŁĄCZNIE W STAŁYCH OBWODACH GŁOSOWANIA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730375"/>
            <a:ext cx="7561262" cy="512762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pl-PL" sz="2400" dirty="0">
                <a:latin typeface="+mj-lt"/>
                <a:cs typeface="Times New Roman" pitchFamily="18" charset="0"/>
              </a:rPr>
              <a:t>Komisja w dniu głosowania ustala </a:t>
            </a:r>
            <a:r>
              <a:rPr lang="pl-PL" sz="2400" b="1" dirty="0">
                <a:latin typeface="+mj-lt"/>
                <a:cs typeface="Times New Roman" pitchFamily="18" charset="0"/>
              </a:rPr>
              <a:t>dwukrotnie </a:t>
            </a:r>
            <a:r>
              <a:rPr lang="pl-PL" sz="2400" dirty="0">
                <a:latin typeface="+mj-lt"/>
                <a:cs typeface="Times New Roman" pitchFamily="18" charset="0"/>
              </a:rPr>
              <a:t>:</a:t>
            </a:r>
          </a:p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sz="2000" dirty="0">
                <a:latin typeface="+mj-lt"/>
                <a:cs typeface="Times New Roman" pitchFamily="18" charset="0"/>
              </a:rPr>
              <a:t>	</a:t>
            </a:r>
            <a:r>
              <a:rPr lang="pl-PL" i="1" u="sng" dirty="0">
                <a:latin typeface="+mj-lt"/>
                <a:cs typeface="Times New Roman" pitchFamily="18" charset="0"/>
              </a:rPr>
              <a:t> - liczbę osób uprawnionych do głosowania,</a:t>
            </a:r>
          </a:p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pl-PL" i="1" dirty="0">
                <a:latin typeface="+mj-lt"/>
                <a:cs typeface="Times New Roman" pitchFamily="18" charset="0"/>
              </a:rPr>
              <a:t>       </a:t>
            </a:r>
            <a:r>
              <a:rPr lang="pl-PL" i="1" u="sng" dirty="0">
                <a:latin typeface="+mj-lt"/>
                <a:cs typeface="Times New Roman" pitchFamily="18" charset="0"/>
              </a:rPr>
              <a:t>- liczbę wyborców, którym wydano karty do głosowania</a:t>
            </a:r>
          </a:p>
          <a:p>
            <a:pPr marL="342900" indent="-34290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pl-PL" sz="9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r>
              <a:rPr lang="pl-PL" sz="2400" b="1" dirty="0">
                <a:latin typeface="+mj-lt"/>
                <a:cs typeface="Times New Roman" pitchFamily="18" charset="0"/>
              </a:rPr>
              <a:t>Procedura podstawowa</a:t>
            </a: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b="1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b="1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b="1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b="1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r>
              <a:rPr lang="pl-PL" sz="2400" b="1" dirty="0">
                <a:solidFill>
                  <a:srgbClr val="C00000"/>
                </a:solidFill>
                <a:latin typeface="+mj-lt"/>
                <a:cs typeface="Times New Roman" pitchFamily="18" charset="0"/>
              </a:rPr>
              <a:t>Procedura awaryjna </a:t>
            </a: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pl-PL" dirty="0">
                <a:latin typeface="+mj-lt"/>
                <a:cs typeface="Times New Roman" pitchFamily="18" charset="0"/>
              </a:rPr>
              <a:t>	</a:t>
            </a:r>
            <a:r>
              <a:rPr lang="pl-PL" b="1" dirty="0">
                <a:solidFill>
                  <a:srgbClr val="FF0000"/>
                </a:solidFill>
                <a:latin typeface="+mj-lt"/>
                <a:cs typeface="Times New Roman" pitchFamily="18" charset="0"/>
              </a:rPr>
              <a:t>(brak możliwości wprowadzenia danych do systemu informatycznego)</a:t>
            </a: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defRPr/>
            </a:pPr>
            <a:endParaRPr lang="pl-PL" sz="20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105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dirty="0">
              <a:latin typeface="+mj-lt"/>
              <a:cs typeface="Times New Roman" pitchFamily="18" charset="0"/>
            </a:endParaRPr>
          </a:p>
          <a:p>
            <a:pPr marL="514350" indent="-514350" eaLnBrk="1" fontAlgn="auto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+mj-lt"/>
              <a:buAutoNum type="romanUcPeriod"/>
              <a:defRPr/>
            </a:pPr>
            <a:endParaRPr lang="pl-PL" sz="2400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sz="1200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sz="1200" dirty="0">
              <a:latin typeface="+mj-lt"/>
              <a:cs typeface="Times New Roman" pitchFamily="18" charset="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pl-PL" sz="1200" dirty="0">
              <a:latin typeface="+mj-lt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defRPr/>
            </a:pPr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Dane przekazywane są ściśle wg zasad ustalonych w uchwale PKW z dnia </a:t>
            </a:r>
            <a:r>
              <a:rPr lang="pl-PL" sz="1200" dirty="0">
                <a:latin typeface="Arial" panose="020B0604020202020204" pitchFamily="34" charset="0"/>
                <a:cs typeface="Times New Roman" pitchFamily="18" charset="0"/>
              </a:rPr>
              <a:t>27 sierpnia 2018 r. w sprawie trybu i sposobu udostępniania oraz przekazywania, w trakcie głosowania, danych o liczbie osób uprawnionych do głosowania oraz o liczbie wyborców, którym wydano karty do głosowania w stałych obwodach głosowania (…).</a:t>
            </a:r>
            <a:endParaRPr lang="pl-PL" sz="1200" dirty="0">
              <a:latin typeface="Corbel" pitchFamily="34" charset="0"/>
            </a:endParaRPr>
          </a:p>
        </p:txBody>
      </p:sp>
      <p:pic>
        <p:nvPicPr>
          <p:cNvPr id="83974" name="Picture 5" descr="C:\Documents and Settings\Renata Kurzajczyk\Moje dokumenty\Pobieranie\MC900250087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1484313"/>
            <a:ext cx="1635125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zaokrąglony 5"/>
          <p:cNvSpPr/>
          <p:nvPr/>
        </p:nvSpPr>
        <p:spPr>
          <a:xfrm>
            <a:off x="323850" y="2852738"/>
            <a:ext cx="2592388" cy="100806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Obwodowa komisja wyborcza</a:t>
            </a:r>
          </a:p>
          <a:p>
            <a:pPr algn="ctr">
              <a:defRPr/>
            </a:pPr>
            <a:endParaRPr lang="pl-PL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400" b="1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400" b="1" dirty="0">
              <a:solidFill>
                <a:schemeClr val="tx1"/>
              </a:solidFill>
            </a:endParaRPr>
          </a:p>
        </p:txBody>
      </p:sp>
      <p:sp>
        <p:nvSpPr>
          <p:cNvPr id="7" name="Prostokąt zaokrąglony 6"/>
          <p:cNvSpPr/>
          <p:nvPr/>
        </p:nvSpPr>
        <p:spPr>
          <a:xfrm>
            <a:off x="7035800" y="2644775"/>
            <a:ext cx="1727200" cy="8636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Państwowa Komisja Wyborcza</a:t>
            </a:r>
          </a:p>
        </p:txBody>
      </p:sp>
      <p:sp>
        <p:nvSpPr>
          <p:cNvPr id="8" name="Prostokąt zaokrąglony 7"/>
          <p:cNvSpPr/>
          <p:nvPr/>
        </p:nvSpPr>
        <p:spPr>
          <a:xfrm>
            <a:off x="503238" y="3170238"/>
            <a:ext cx="2232025" cy="576262"/>
          </a:xfrm>
          <a:prstGeom prst="roundRect">
            <a:avLst/>
          </a:prstGeom>
          <a:solidFill>
            <a:srgbClr val="FFCCCC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171450" indent="-171450" algn="ctr">
              <a:buFontTx/>
              <a:buChar char="-"/>
              <a:defRPr/>
            </a:pPr>
            <a:r>
              <a:rPr lang="pl-PL" sz="1200" dirty="0">
                <a:solidFill>
                  <a:schemeClr val="tx1"/>
                </a:solidFill>
              </a:rPr>
              <a:t>operator obwodowy wprowadza w systemie</a:t>
            </a:r>
            <a:r>
              <a:rPr lang="pl-PL" sz="1200" b="1" dirty="0">
                <a:solidFill>
                  <a:schemeClr val="tx1"/>
                </a:solidFill>
              </a:rPr>
              <a:t> WOW</a:t>
            </a:r>
            <a:r>
              <a:rPr lang="pl-PL" sz="1200" dirty="0">
                <a:solidFill>
                  <a:schemeClr val="tx1"/>
                </a:solidFill>
              </a:rPr>
              <a:t> dane o frekwencji</a:t>
            </a:r>
          </a:p>
        </p:txBody>
      </p:sp>
      <p:sp>
        <p:nvSpPr>
          <p:cNvPr id="9" name="Prostokąt zaokrąglony 8"/>
          <p:cNvSpPr/>
          <p:nvPr/>
        </p:nvSpPr>
        <p:spPr>
          <a:xfrm>
            <a:off x="3203575" y="3141663"/>
            <a:ext cx="1439863" cy="719137"/>
          </a:xfrm>
          <a:prstGeom prst="roundRect">
            <a:avLst/>
          </a:prstGeom>
          <a:solidFill>
            <a:srgbClr val="FFCC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dirty="0">
                <a:solidFill>
                  <a:schemeClr val="tx1"/>
                </a:solidFill>
              </a:rPr>
              <a:t>Pełnomocnik</a:t>
            </a:r>
          </a:p>
          <a:p>
            <a:pPr algn="ctr">
              <a:defRPr/>
            </a:pPr>
            <a:r>
              <a:rPr lang="pl-PL" sz="1200" dirty="0">
                <a:solidFill>
                  <a:schemeClr val="tx1"/>
                </a:solidFill>
              </a:rPr>
              <a:t> – nadzór w gminie</a:t>
            </a:r>
          </a:p>
        </p:txBody>
      </p:sp>
      <p:sp>
        <p:nvSpPr>
          <p:cNvPr id="10" name="Prostokąt zaokrąglony 9"/>
          <p:cNvSpPr/>
          <p:nvPr/>
        </p:nvSpPr>
        <p:spPr>
          <a:xfrm>
            <a:off x="4875213" y="3141663"/>
            <a:ext cx="1871662" cy="719137"/>
          </a:xfrm>
          <a:prstGeom prst="roundRect">
            <a:avLst/>
          </a:prstGeom>
          <a:solidFill>
            <a:srgbClr val="FFCC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dirty="0">
                <a:solidFill>
                  <a:schemeClr val="tx1"/>
                </a:solidFill>
              </a:rPr>
              <a:t>Komisarz Wyborczy </a:t>
            </a:r>
            <a:br>
              <a:rPr lang="pl-PL" sz="1200" dirty="0">
                <a:solidFill>
                  <a:schemeClr val="tx1"/>
                </a:solidFill>
              </a:rPr>
            </a:br>
            <a:r>
              <a:rPr lang="pl-PL" sz="1200" dirty="0">
                <a:solidFill>
                  <a:schemeClr val="tx1"/>
                </a:solidFill>
              </a:rPr>
              <a:t> – nadzór na terenie właściwości terytorialnej</a:t>
            </a:r>
          </a:p>
        </p:txBody>
      </p:sp>
      <p:sp>
        <p:nvSpPr>
          <p:cNvPr id="11" name="Strzałka w prawo 10"/>
          <p:cNvSpPr/>
          <p:nvPr/>
        </p:nvSpPr>
        <p:spPr>
          <a:xfrm>
            <a:off x="3074988" y="2778125"/>
            <a:ext cx="3800475" cy="360363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i="1" dirty="0">
                <a:solidFill>
                  <a:schemeClr val="tx1"/>
                </a:solidFill>
              </a:rPr>
              <a:t>System informatyczny</a:t>
            </a:r>
          </a:p>
        </p:txBody>
      </p:sp>
      <p:cxnSp>
        <p:nvCxnSpPr>
          <p:cNvPr id="12" name="Łącznik prosty 11"/>
          <p:cNvCxnSpPr/>
          <p:nvPr/>
        </p:nvCxnSpPr>
        <p:spPr>
          <a:xfrm flipV="1">
            <a:off x="3203575" y="4017963"/>
            <a:ext cx="5580063" cy="222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rostokąt zaokrąglony 12"/>
          <p:cNvSpPr/>
          <p:nvPr/>
        </p:nvSpPr>
        <p:spPr>
          <a:xfrm>
            <a:off x="179388" y="4724400"/>
            <a:ext cx="1296987" cy="72072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Obwodowa  komisja wyborcza</a:t>
            </a:r>
          </a:p>
        </p:txBody>
      </p:sp>
      <p:sp>
        <p:nvSpPr>
          <p:cNvPr id="15" name="Prostokąt zaokrąglony 14"/>
          <p:cNvSpPr/>
          <p:nvPr/>
        </p:nvSpPr>
        <p:spPr>
          <a:xfrm>
            <a:off x="2124075" y="4365625"/>
            <a:ext cx="1439863" cy="143986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Pełnomocnik  gminny</a:t>
            </a:r>
            <a:r>
              <a:rPr lang="pl-PL" sz="1200" b="1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endParaRPr lang="pl-PL" sz="1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pl-PL" sz="1400" dirty="0">
              <a:solidFill>
                <a:schemeClr val="tx1"/>
              </a:solidFill>
            </a:endParaRPr>
          </a:p>
        </p:txBody>
      </p:sp>
      <p:sp>
        <p:nvSpPr>
          <p:cNvPr id="16" name="Prostokąt zaokrąglony 15"/>
          <p:cNvSpPr/>
          <p:nvPr/>
        </p:nvSpPr>
        <p:spPr>
          <a:xfrm>
            <a:off x="7451725" y="4292600"/>
            <a:ext cx="1512888" cy="165735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600" b="1" dirty="0">
                <a:solidFill>
                  <a:schemeClr val="tx1"/>
                </a:solidFill>
              </a:rPr>
              <a:t>Państwowa Komisja Wyborcza</a:t>
            </a:r>
          </a:p>
        </p:txBody>
      </p:sp>
      <p:sp>
        <p:nvSpPr>
          <p:cNvPr id="17" name="Prostokąt zaokrąglony 16"/>
          <p:cNvSpPr/>
          <p:nvPr/>
        </p:nvSpPr>
        <p:spPr>
          <a:xfrm>
            <a:off x="4427538" y="4876800"/>
            <a:ext cx="1296987" cy="12160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Osoba wyznaczona </a:t>
            </a:r>
            <a:r>
              <a:rPr lang="pl-PL" sz="1200" dirty="0">
                <a:solidFill>
                  <a:schemeClr val="tx1"/>
                </a:solidFill>
              </a:rPr>
              <a:t>przez  Komisarza Wyborczego</a:t>
            </a:r>
          </a:p>
        </p:txBody>
      </p:sp>
      <p:sp>
        <p:nvSpPr>
          <p:cNvPr id="18" name="Strzałka w prawo 17"/>
          <p:cNvSpPr/>
          <p:nvPr/>
        </p:nvSpPr>
        <p:spPr>
          <a:xfrm>
            <a:off x="3563938" y="4322763"/>
            <a:ext cx="3887787" cy="576262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i="1" dirty="0">
                <a:solidFill>
                  <a:schemeClr val="tx1"/>
                </a:solidFill>
              </a:rPr>
              <a:t>System informatyczny</a:t>
            </a:r>
            <a:endParaRPr lang="pl-PL" sz="1200" i="1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l-PL" sz="1200" i="1" dirty="0">
                <a:solidFill>
                  <a:schemeClr val="tx1"/>
                </a:solidFill>
              </a:rPr>
              <a:t>(za pomocą pełnomocnika)</a:t>
            </a:r>
            <a:endParaRPr lang="pl-PL" sz="1400" i="1" dirty="0">
              <a:solidFill>
                <a:schemeClr val="tx1"/>
              </a:solidFill>
            </a:endParaRPr>
          </a:p>
        </p:txBody>
      </p:sp>
      <p:sp>
        <p:nvSpPr>
          <p:cNvPr id="19" name="Strzałka w prawo 18"/>
          <p:cNvSpPr/>
          <p:nvPr/>
        </p:nvSpPr>
        <p:spPr>
          <a:xfrm>
            <a:off x="5651500" y="4868863"/>
            <a:ext cx="2089150" cy="431800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i="1" dirty="0">
                <a:solidFill>
                  <a:schemeClr val="tx1"/>
                </a:solidFill>
              </a:rPr>
              <a:t>System informatyczny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7545388" y="5513388"/>
            <a:ext cx="1274762" cy="346075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200" dirty="0">
                <a:solidFill>
                  <a:schemeClr val="tx1"/>
                </a:solidFill>
              </a:rPr>
              <a:t>Osoba wyznaczona</a:t>
            </a:r>
          </a:p>
        </p:txBody>
      </p:sp>
      <p:sp>
        <p:nvSpPr>
          <p:cNvPr id="21" name="Strzałka w prawo 20"/>
          <p:cNvSpPr/>
          <p:nvPr/>
        </p:nvSpPr>
        <p:spPr>
          <a:xfrm>
            <a:off x="5681663" y="5453063"/>
            <a:ext cx="1728787" cy="431800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i="1" dirty="0">
                <a:solidFill>
                  <a:srgbClr val="C00000"/>
                </a:solidFill>
              </a:rPr>
              <a:t>e-mail</a:t>
            </a:r>
          </a:p>
        </p:txBody>
      </p:sp>
      <p:sp>
        <p:nvSpPr>
          <p:cNvPr id="22" name="Strzałka w prawo 21"/>
          <p:cNvSpPr/>
          <p:nvPr/>
        </p:nvSpPr>
        <p:spPr>
          <a:xfrm>
            <a:off x="1258888" y="4941888"/>
            <a:ext cx="1296987" cy="431800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i="1" dirty="0">
                <a:solidFill>
                  <a:srgbClr val="C00000"/>
                </a:solidFill>
              </a:rPr>
              <a:t>telefonicznie</a:t>
            </a:r>
          </a:p>
        </p:txBody>
      </p:sp>
      <p:sp>
        <p:nvSpPr>
          <p:cNvPr id="23" name="Strzałka w prawo 22"/>
          <p:cNvSpPr/>
          <p:nvPr/>
        </p:nvSpPr>
        <p:spPr>
          <a:xfrm>
            <a:off x="2700338" y="4868863"/>
            <a:ext cx="2016125" cy="720725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i="1" dirty="0">
                <a:solidFill>
                  <a:srgbClr val="C00000"/>
                </a:solidFill>
              </a:rPr>
              <a:t>e-mail </a:t>
            </a:r>
            <a:r>
              <a:rPr lang="pl-PL" sz="1050" b="1" i="1" dirty="0">
                <a:solidFill>
                  <a:srgbClr val="C00000"/>
                </a:solidFill>
              </a:rPr>
              <a:t>(arkusz kalkulacyjny) </a:t>
            </a:r>
          </a:p>
        </p:txBody>
      </p:sp>
      <p:sp>
        <p:nvSpPr>
          <p:cNvPr id="24" name="Strzałka w prawo 23"/>
          <p:cNvSpPr/>
          <p:nvPr/>
        </p:nvSpPr>
        <p:spPr>
          <a:xfrm>
            <a:off x="2916238" y="5589588"/>
            <a:ext cx="1439862" cy="431800"/>
          </a:xfrm>
          <a:prstGeom prst="rightArrow">
            <a:avLst>
              <a:gd name="adj1" fmla="val 63125"/>
              <a:gd name="adj2" fmla="val 50000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i="1" dirty="0">
                <a:solidFill>
                  <a:srgbClr val="C00000"/>
                </a:solidFill>
              </a:rPr>
              <a:t>telefonicznie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Prostokąt 14"/>
          <p:cNvSpPr>
            <a:spLocks noChangeArrowheads="1"/>
          </p:cNvSpPr>
          <p:nvPr/>
        </p:nvSpPr>
        <p:spPr bwMode="auto">
          <a:xfrm>
            <a:off x="684213" y="3573463"/>
            <a:ext cx="7704137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cs typeface="Arial" charset="0"/>
              </a:rPr>
              <a:t>Informację o liczbie osób uprawnionych do głosowania oraz </a:t>
            </a:r>
            <a:br>
              <a:rPr lang="pl-PL" altLang="pl-PL" sz="2000" b="1">
                <a:cs typeface="Arial" charset="0"/>
              </a:rPr>
            </a:br>
            <a:r>
              <a:rPr lang="pl-PL" altLang="pl-PL" sz="2000" b="1">
                <a:cs typeface="Arial" charset="0"/>
              </a:rPr>
              <a:t>o liczbie wyborców, którym wydano karty do głosowania, obwodowa komisja wyborcza ds. przeprowadzenia głosowania udostępnia na drzwiach wejściowych do lokalu wyborczego, niezwłocznie po przekazaniu Państwowej Komisji Wyborczej danych.</a:t>
            </a:r>
          </a:p>
        </p:txBody>
      </p:sp>
      <p:sp>
        <p:nvSpPr>
          <p:cNvPr id="84995" name="Prostokąt 15"/>
          <p:cNvSpPr>
            <a:spLocks noChangeArrowheads="1"/>
          </p:cNvSpPr>
          <p:nvPr/>
        </p:nvSpPr>
        <p:spPr bwMode="auto">
          <a:xfrm>
            <a:off x="755650" y="5732463"/>
            <a:ext cx="5040313" cy="923925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>
                <a:latin typeface="Arial Black" pitchFamily="34" charset="0"/>
              </a:rPr>
              <a:t>Informację podpisuje przewodniczący komisji lub jego zastępca i opatruje ją pieczęcią komisjI</a:t>
            </a:r>
            <a:endParaRPr lang="pl-PL" altLang="pl-PL"/>
          </a:p>
        </p:txBody>
      </p:sp>
      <p:sp>
        <p:nvSpPr>
          <p:cNvPr id="84996" name="pole tekstowe 1"/>
          <p:cNvSpPr txBox="1">
            <a:spLocks noChangeArrowheads="1"/>
          </p:cNvSpPr>
          <p:nvPr/>
        </p:nvSpPr>
        <p:spPr bwMode="auto">
          <a:xfrm>
            <a:off x="-1044575" y="736600"/>
            <a:ext cx="8928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PODANIE FREKWENCJI DO PUBLICZNEJ WIADOMOŚCI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pic>
        <p:nvPicPr>
          <p:cNvPr id="84997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7763" y="5292725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8" name="Prostokąt 4"/>
          <p:cNvSpPr>
            <a:spLocks noChangeArrowheads="1"/>
          </p:cNvSpPr>
          <p:nvPr/>
        </p:nvSpPr>
        <p:spPr bwMode="auto">
          <a:xfrm>
            <a:off x="755650" y="1325563"/>
            <a:ext cx="76327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rgbClr val="90181B"/>
                </a:solidFill>
              </a:rPr>
              <a:t>Liczbę osób uprawnionych do głosowania ustala się na podstawie liczby osób umieszczonych w spisie wyborców łącznie z osobami dopisanymi przez komisję obwodową </a:t>
            </a:r>
            <a:br>
              <a:rPr lang="pl-PL" altLang="pl-PL" sz="2000" b="1">
                <a:solidFill>
                  <a:srgbClr val="90181B"/>
                </a:solidFill>
              </a:rPr>
            </a:br>
            <a:r>
              <a:rPr lang="pl-PL" altLang="pl-PL" sz="2000" b="1">
                <a:solidFill>
                  <a:srgbClr val="90181B"/>
                </a:solidFill>
              </a:rPr>
              <a:t>w trakcie głosowania, natomiast liczbę wyborców, którym wydano karty do głosowania, stanowi suma liczby podpisów wyborców potwierdzających otrzymanie karty do głosowania do sejmiku województwa.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zaokrąglony 9"/>
          <p:cNvSpPr/>
          <p:nvPr/>
        </p:nvSpPr>
        <p:spPr>
          <a:xfrm>
            <a:off x="109538" y="1517650"/>
            <a:ext cx="8891587" cy="134620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90181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6019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86020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86021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2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86023" name="Prostokąt 7"/>
          <p:cNvSpPr>
            <a:spLocks noChangeArrowheads="1"/>
          </p:cNvSpPr>
          <p:nvPr/>
        </p:nvSpPr>
        <p:spPr bwMode="auto">
          <a:xfrm>
            <a:off x="361950" y="1031875"/>
            <a:ext cx="7523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FF0000"/>
                </a:solidFill>
              </a:rPr>
              <a:t>(Sposób postępowania w głosowaniu korespondencyjnym) </a:t>
            </a:r>
            <a:endParaRPr lang="pl-PL" altLang="pl-PL" b="1">
              <a:solidFill>
                <a:srgbClr val="FF0000"/>
              </a:solidFill>
            </a:endParaRPr>
          </a:p>
        </p:txBody>
      </p:sp>
      <p:sp>
        <p:nvSpPr>
          <p:cNvPr id="86024" name="Prostokąt 1"/>
          <p:cNvSpPr>
            <a:spLocks noChangeArrowheads="1"/>
          </p:cNvSpPr>
          <p:nvPr/>
        </p:nvSpPr>
        <p:spPr bwMode="auto">
          <a:xfrm>
            <a:off x="252413" y="1614488"/>
            <a:ext cx="86423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b="1"/>
              <a:t>UCHWAŁA PAŃSTWOWEJ KOMISJI WYBORCZEJ</a:t>
            </a:r>
            <a:r>
              <a:rPr lang="pl-PL" altLang="pl-PL"/>
              <a:t> </a:t>
            </a:r>
            <a:br>
              <a:rPr lang="pl-PL" altLang="pl-PL"/>
            </a:br>
            <a:r>
              <a:rPr lang="pl-PL" altLang="pl-PL"/>
              <a:t>z dnia 27 sierpnia 2018 r. </a:t>
            </a:r>
            <a:br>
              <a:rPr lang="pl-PL" altLang="pl-PL"/>
            </a:br>
            <a:r>
              <a:rPr lang="pl-PL" altLang="pl-PL" b="1"/>
              <a:t>w sprawie sposobu postępowania z kopertami zwrotnymi i pakietami wyborczymi w  głosowaniu korespondencyjnym.</a:t>
            </a:r>
          </a:p>
        </p:txBody>
      </p:sp>
      <p:sp>
        <p:nvSpPr>
          <p:cNvPr id="86025" name="Prostokąt 3"/>
          <p:cNvSpPr>
            <a:spLocks noChangeArrowheads="1"/>
          </p:cNvSpPr>
          <p:nvPr/>
        </p:nvSpPr>
        <p:spPr bwMode="auto">
          <a:xfrm>
            <a:off x="69850" y="2843213"/>
            <a:ext cx="885666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/>
              <a:t>Określa</a:t>
            </a:r>
          </a:p>
          <a:p>
            <a:pPr algn="just"/>
            <a:r>
              <a:rPr lang="pl-PL" altLang="pl-PL" b="1"/>
              <a:t>1) sposób postępowania z kopertami zwrotnymi doręczonymi do obwodowej komisji wyborczej ds. przeprowadzenia głosowania do zakończenia głosowania, </a:t>
            </a:r>
          </a:p>
          <a:p>
            <a:pPr algn="just"/>
            <a:r>
              <a:rPr lang="pl-PL" altLang="pl-PL" b="1"/>
              <a:t>2) sposób postępowania z kopertami zwrotnymi doręczonymi do obwodowej komisji wyborczej ds. przeprowadzenia głosowania po zakończeniu głosowania, </a:t>
            </a:r>
          </a:p>
          <a:p>
            <a:pPr algn="just"/>
            <a:r>
              <a:rPr lang="pl-PL" altLang="pl-PL" b="1"/>
              <a:t>3) sposób postępowania z kopertami zwrotnymi zawierającymi niezaklejone koperty na kartę lub karty do głosowania, zwane dalej „kopertami na kartę do głosowania”, </a:t>
            </a:r>
          </a:p>
          <a:p>
            <a:pPr algn="just"/>
            <a:r>
              <a:rPr lang="pl-PL" altLang="pl-PL" b="1"/>
              <a:t>4) sposób postępowania z kopertami zwrotnymi niezawierającymi podpisanego oświadczenia o osobistym i tajnym oddaniu głosu, </a:t>
            </a:r>
          </a:p>
          <a:p>
            <a:pPr algn="just"/>
            <a:r>
              <a:rPr lang="pl-PL" altLang="pl-PL" b="1"/>
              <a:t>5) sposób postępowania z pakietami wyborczymi nieodebranymi przez </a:t>
            </a:r>
          </a:p>
          <a:p>
            <a:pPr algn="just"/>
            <a:r>
              <a:rPr lang="pl-PL" altLang="pl-PL" b="1"/>
              <a:t>wyborcę niepełnosprawnego.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87043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18891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87044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5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5" name="Prostokąt 4"/>
          <p:cNvSpPr/>
          <p:nvPr/>
        </p:nvSpPr>
        <p:spPr>
          <a:xfrm>
            <a:off x="468313" y="1628775"/>
            <a:ext cx="8280400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Koperty zwrotne, doręczone do obwodowej komisji wyborczej </a:t>
            </a:r>
            <a:br>
              <a:rPr lang="pl-PL" sz="2000" b="1" dirty="0">
                <a:solidFill>
                  <a:srgbClr val="000000"/>
                </a:solidFill>
                <a:latin typeface="+mn-lt"/>
              </a:rPr>
            </a:br>
            <a:r>
              <a:rPr lang="pl-PL" sz="2000" b="1" dirty="0">
                <a:solidFill>
                  <a:srgbClr val="000000"/>
                </a:solidFill>
                <a:latin typeface="+mn-lt"/>
              </a:rPr>
              <a:t>ds. przeprowadzenia głosowania do zakończenia głosowania, komisja otwiera niezwłocznie po doręczeniu i sprawdza, czy w kopercie zwrotnej znajduje się:</a:t>
            </a:r>
          </a:p>
          <a:p>
            <a:pPr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buFontTx/>
              <a:buAutoNum type="arabicParenR"/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podpisane przez wyborcę oświadczenie o osobistym i tajnym oddaniu głosu; </a:t>
            </a: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 marL="342900" indent="-342900">
              <a:buFontTx/>
              <a:buAutoNum type="arabicParenR"/>
              <a:defRPr/>
            </a:pPr>
            <a:endParaRPr lang="pl-PL" sz="2000" b="1" dirty="0">
              <a:solidFill>
                <a:srgbClr val="000000"/>
              </a:solidFill>
              <a:latin typeface="+mn-lt"/>
            </a:endParaRPr>
          </a:p>
          <a:p>
            <a:pPr>
              <a:defRPr/>
            </a:pPr>
            <a:r>
              <a:rPr lang="pl-PL" sz="2000" b="1" dirty="0">
                <a:solidFill>
                  <a:srgbClr val="000000"/>
                </a:solidFill>
                <a:latin typeface="+mn-lt"/>
              </a:rPr>
              <a:t>2) zaklejona koperta na kartę do głosowania. </a:t>
            </a:r>
          </a:p>
        </p:txBody>
      </p:sp>
      <p:sp>
        <p:nvSpPr>
          <p:cNvPr id="14" name="Prostokąt 13"/>
          <p:cNvSpPr/>
          <p:nvPr/>
        </p:nvSpPr>
        <p:spPr>
          <a:xfrm>
            <a:off x="2955925" y="3644900"/>
            <a:ext cx="2520950" cy="11525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sz="1400" b="1" dirty="0">
                <a:solidFill>
                  <a:schemeClr val="tx1"/>
                </a:solidFill>
              </a:rPr>
              <a:t>Oświadczenie </a:t>
            </a:r>
            <a:br>
              <a:rPr lang="pl-PL" sz="1400" b="1" dirty="0">
                <a:solidFill>
                  <a:schemeClr val="tx1"/>
                </a:solidFill>
              </a:rPr>
            </a:br>
            <a:r>
              <a:rPr lang="pl-PL" sz="1400" b="1" dirty="0">
                <a:solidFill>
                  <a:schemeClr val="tx1"/>
                </a:solidFill>
              </a:rPr>
              <a:t>o osobistym i tajnym oddaniu głosu </a:t>
            </a:r>
            <a:br>
              <a:rPr lang="pl-PL" sz="1400" b="1" dirty="0">
                <a:solidFill>
                  <a:schemeClr val="tx1"/>
                </a:solidFill>
              </a:rPr>
            </a:br>
            <a:r>
              <a:rPr lang="pl-PL" sz="1400" b="1" dirty="0">
                <a:solidFill>
                  <a:schemeClr val="tx1"/>
                </a:solidFill>
              </a:rPr>
              <a:t>na karcie do głosowania </a:t>
            </a:r>
          </a:p>
        </p:txBody>
      </p:sp>
      <p:pic>
        <p:nvPicPr>
          <p:cNvPr id="87048" name="Obraz 20" descr="koperta.png"/>
          <p:cNvPicPr>
            <a:picLocks noChangeAspect="1"/>
          </p:cNvPicPr>
          <p:nvPr/>
        </p:nvPicPr>
        <p:blipFill>
          <a:blip r:embed="rId4">
            <a:lum bright="36000" contrast="-4000"/>
          </a:blip>
          <a:srcRect/>
          <a:stretch>
            <a:fillRect/>
          </a:stretch>
        </p:blipFill>
        <p:spPr bwMode="auto">
          <a:xfrm>
            <a:off x="4067175" y="5400675"/>
            <a:ext cx="319722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Obraz 11" descr="Spis wyborców - GK 20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500438"/>
            <a:ext cx="8161337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7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88068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88069" name="Obraz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0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5" name="Prostokąt 4"/>
          <p:cNvSpPr/>
          <p:nvPr/>
        </p:nvSpPr>
        <p:spPr>
          <a:xfrm>
            <a:off x="341313" y="1435100"/>
            <a:ext cx="828040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pl-PL" b="1" dirty="0">
                <a:latin typeface="Arial" panose="020B0604020202020204" pitchFamily="34" charset="0"/>
              </a:rPr>
              <a:t>Jeżeli spełnione są powyższe warunki, komisja odnotowuje w rubryce spisu </a:t>
            </a:r>
            <a:r>
              <a:rPr lang="pl-PL" b="1" dirty="0">
                <a:latin typeface="Arial Black" panose="020B0A04020102020204" pitchFamily="34" charset="0"/>
              </a:rPr>
              <a:t>„Uwagi”, </a:t>
            </a:r>
            <a:r>
              <a:rPr lang="pl-PL" b="1" dirty="0">
                <a:latin typeface="Arial" panose="020B0604020202020204" pitchFamily="34" charset="0"/>
              </a:rPr>
              <a:t>odpowiadającej pozycji, pod którą przy nazwisku wyborcy umieszczono informację o wysłaniu pakietu wyborczego, że wyborca głosował korespondencyjnie, a zaklejoną kopertę na kartę do głosowania komisja wrzuca do urny wyborczej. </a:t>
            </a:r>
            <a:r>
              <a:rPr lang="pl-PL" b="1" dirty="0">
                <a:latin typeface="Arial Black" panose="020B0A04020102020204" pitchFamily="34" charset="0"/>
              </a:rPr>
              <a:t>Oświadczenie o osobistym i tajnym oddaniu głosu komisja dołącza do spisu wyborców. </a:t>
            </a:r>
            <a:endParaRPr lang="pl-PL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88072" name="pole tekstowe 12"/>
          <p:cNvSpPr txBox="1">
            <a:spLocks noChangeArrowheads="1"/>
          </p:cNvSpPr>
          <p:nvPr/>
        </p:nvSpPr>
        <p:spPr bwMode="auto">
          <a:xfrm>
            <a:off x="6777038" y="5805488"/>
            <a:ext cx="22590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400" b="1">
                <a:solidFill>
                  <a:srgbClr val="FF0000"/>
                </a:solidFill>
              </a:rPr>
              <a:t>        wpis    komisji</a:t>
            </a:r>
          </a:p>
        </p:txBody>
      </p:sp>
      <p:cxnSp>
        <p:nvCxnSpPr>
          <p:cNvPr id="16" name="Łącznik prosty ze strzałką 15"/>
          <p:cNvCxnSpPr/>
          <p:nvPr/>
        </p:nvCxnSpPr>
        <p:spPr>
          <a:xfrm flipV="1">
            <a:off x="7740650" y="5229225"/>
            <a:ext cx="0" cy="93662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074" name="pole tekstowe 1"/>
          <p:cNvSpPr txBox="1">
            <a:spLocks noChangeArrowheads="1"/>
          </p:cNvSpPr>
          <p:nvPr/>
        </p:nvSpPr>
        <p:spPr bwMode="auto">
          <a:xfrm>
            <a:off x="6659563" y="4292600"/>
            <a:ext cx="576262" cy="18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600"/>
              <a:t>21.10.2018</a:t>
            </a:r>
          </a:p>
        </p:txBody>
      </p:sp>
      <p:sp>
        <p:nvSpPr>
          <p:cNvPr id="2" name="Prostokąt 1"/>
          <p:cNvSpPr/>
          <p:nvPr/>
        </p:nvSpPr>
        <p:spPr>
          <a:xfrm>
            <a:off x="6443663" y="4813300"/>
            <a:ext cx="785812" cy="2603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107950" y="1341438"/>
            <a:ext cx="9396413" cy="2600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pl-PL" sz="1000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pl-PL" sz="2200" b="1" dirty="0">
                <a:latin typeface="Franklin Gothic Book" panose="020B0503020102020204" pitchFamily="34" charset="0"/>
                <a:cs typeface="Arial" panose="020B0604020202020204" pitchFamily="34" charset="0"/>
              </a:rPr>
              <a:t>Komisje w trakcie przeprowadzania głosowania ustalają na bieżąco:</a:t>
            </a:r>
          </a:p>
          <a:p>
            <a:pPr algn="ctr">
              <a:defRPr/>
            </a:pPr>
            <a:endParaRPr lang="pl-PL" sz="500" b="1" dirty="0">
              <a:latin typeface="Franklin Gothic Book" panose="020B0503020102020204" pitchFamily="34" charset="0"/>
              <a:cs typeface="Arial" panose="020B0604020202020204" pitchFamily="34" charset="0"/>
            </a:endParaRPr>
          </a:p>
          <a:p>
            <a:pPr marL="355600">
              <a:defRPr/>
            </a:pPr>
            <a:r>
              <a:rPr lang="pl-PL" sz="2100" dirty="0">
                <a:latin typeface="Franklin Gothic Book" panose="020B0503020102020204" pitchFamily="34" charset="0"/>
                <a:cs typeface="Arial" panose="020B0604020202020204" pitchFamily="34" charset="0"/>
              </a:rPr>
              <a:t>1) liczbę otrzymanych kopert zwrotnych;</a:t>
            </a:r>
          </a:p>
          <a:p>
            <a:pPr marL="355600">
              <a:defRPr/>
            </a:pPr>
            <a:r>
              <a:rPr lang="pl-PL" sz="2100" dirty="0">
                <a:latin typeface="Franklin Gothic Book" panose="020B0503020102020204" pitchFamily="34" charset="0"/>
                <a:cs typeface="Arial" panose="020B0604020202020204" pitchFamily="34" charset="0"/>
              </a:rPr>
              <a:t>2) liczbę kopert zwrotnych bez oświadczenia;</a:t>
            </a:r>
          </a:p>
          <a:p>
            <a:pPr marL="355600">
              <a:defRPr/>
            </a:pPr>
            <a:r>
              <a:rPr lang="pl-PL" sz="2100" dirty="0">
                <a:latin typeface="Franklin Gothic Book" panose="020B0503020102020204" pitchFamily="34" charset="0"/>
                <a:cs typeface="Arial" panose="020B0604020202020204" pitchFamily="34" charset="0"/>
              </a:rPr>
              <a:t>3) liczbę kopert zwrotnych z niepodpisanym oświadczeniem;</a:t>
            </a:r>
          </a:p>
          <a:p>
            <a:pPr marL="355600">
              <a:defRPr/>
            </a:pPr>
            <a:r>
              <a:rPr lang="pl-PL" sz="2100" dirty="0">
                <a:latin typeface="Franklin Gothic Book" panose="020B0503020102020204" pitchFamily="34" charset="0"/>
                <a:cs typeface="Arial" panose="020B0604020202020204" pitchFamily="34" charset="0"/>
              </a:rPr>
              <a:t>4) liczbę kopert zwrotnych bez koperty na kartę do głosowania;</a:t>
            </a:r>
          </a:p>
          <a:p>
            <a:pPr marL="355600">
              <a:defRPr/>
            </a:pPr>
            <a:r>
              <a:rPr lang="pl-PL" sz="2100" dirty="0">
                <a:latin typeface="Franklin Gothic Book" panose="020B0503020102020204" pitchFamily="34" charset="0"/>
                <a:cs typeface="Arial" panose="020B0604020202020204" pitchFamily="34" charset="0"/>
              </a:rPr>
              <a:t>5) liczbę kopert zwrotnych z niezaklejoną kopertą na kartę do głosowania;</a:t>
            </a:r>
          </a:p>
          <a:p>
            <a:pPr marL="355600">
              <a:defRPr/>
            </a:pPr>
            <a:r>
              <a:rPr lang="pl-PL" sz="2100" dirty="0">
                <a:latin typeface="Franklin Gothic Book" panose="020B0503020102020204" pitchFamily="34" charset="0"/>
                <a:cs typeface="Arial" panose="020B0604020202020204" pitchFamily="34" charset="0"/>
              </a:rPr>
              <a:t>6) liczbę kopert na kartę do głosowania wrzuconych do urny.</a:t>
            </a:r>
          </a:p>
        </p:txBody>
      </p:sp>
      <p:pic>
        <p:nvPicPr>
          <p:cNvPr id="89092" name="Picture 2" descr="http://www.eksperciwoswiacie.pl/gfx/oswiatainfo/pl/defaultaktualnosci/394/59/1/5320537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12088" y="2070100"/>
            <a:ext cx="10731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250825" y="4327525"/>
            <a:ext cx="8018463" cy="685800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l-PL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Otrzymanych przez komisję </a:t>
            </a:r>
            <a:r>
              <a:rPr lang="pl-PL" b="1" u="sng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pustych kopert zwrotnych nie uwzględnia się</a:t>
            </a:r>
            <a:r>
              <a:rPr lang="pl-PL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 </a:t>
            </a:r>
            <a:br>
              <a:rPr lang="pl-PL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</a:br>
            <a:r>
              <a:rPr lang="pl-PL" dirty="0">
                <a:solidFill>
                  <a:schemeClr val="tx1"/>
                </a:solidFill>
                <a:latin typeface="Franklin Gothic Book" panose="020B0503020102020204" pitchFamily="34" charset="0"/>
                <a:cs typeface="Arial" panose="020B0604020202020204" pitchFamily="34" charset="0"/>
              </a:rPr>
              <a:t>przy dokonywaniu powyższych ustaleń. </a:t>
            </a:r>
            <a:endParaRPr lang="pl-PL" b="1" dirty="0">
              <a:solidFill>
                <a:schemeClr val="tx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9094" name="pole tekstowe 8"/>
          <p:cNvSpPr txBox="1">
            <a:spLocks noChangeArrowheads="1"/>
          </p:cNvSpPr>
          <p:nvPr/>
        </p:nvSpPr>
        <p:spPr bwMode="auto">
          <a:xfrm>
            <a:off x="250825" y="5516563"/>
            <a:ext cx="814863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>
                <a:latin typeface="Franklin Gothic Book" pitchFamily="34" charset="0"/>
                <a:cs typeface="Arial" charset="0"/>
              </a:rPr>
              <a:t>Wskazany członek komisji zapisuje ww. dane na </a:t>
            </a:r>
            <a:r>
              <a:rPr lang="pl-PL" altLang="pl-PL" b="1">
                <a:latin typeface="Franklin Gothic Book" pitchFamily="34" charset="0"/>
                <a:cs typeface="Arial" charset="0"/>
              </a:rPr>
              <a:t>arkuszu pomocniczym </a:t>
            </a:r>
            <a:r>
              <a:rPr lang="pl-PL" altLang="pl-PL">
                <a:latin typeface="Franklin Gothic Book" pitchFamily="34" charset="0"/>
                <a:cs typeface="Arial" charset="0"/>
              </a:rPr>
              <a:t>pod nadzorem przewodniczącego lub zastępcy przewodniczącego komisji.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zaokrąglony 1"/>
          <p:cNvSpPr/>
          <p:nvPr/>
        </p:nvSpPr>
        <p:spPr>
          <a:xfrm>
            <a:off x="307975" y="5305425"/>
            <a:ext cx="7504113" cy="136366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0115" name="AutoShape 4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307975" y="-1638300"/>
            <a:ext cx="30670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sp>
        <p:nvSpPr>
          <p:cNvPr id="90116" name="AutoShape 6" descr="data:image/jpeg;base64,/9j/4AAQSkZJRgABAQAAAQABAAD/2wCEAAkGBxQSEhQUExQVFRUXFBgZGRgYFBgYFxcXFhcXGhcaFxUYHCghGholHBcUITEhJSkrLi4uGCAzODMsNygtLisBCgoKDg0OGxAQGywkICQwLDAsNDc0LCwsLDQsLCwsNCwsNCwsLC0sLCwsLCwsLCwsLSwsLC8sLCwsLCwsNDQsLP/AABEIAPgAywMBEQACEQEDEQH/xAAcAAABBQEBAQAAAAAAAAAAAAAAAwQFBgcCAQj/xABDEAACAQIDBQQHBQYEBgMAAAABAgMAEQQSIQUGMUFRE2FxgQciMkKRobEUUmLB0SNykrLh8BUkQ4IzU2OiwvEINFT/xAAbAQEAAgMBAQAAAAAAAAAAAAAAAwQBAgUGB//EADwRAAIBAwEECAUCBQMFAQEAAAABAgMEETEFEiFBE1FhcYGhsfAiMpHB0RThBiNCcvEzUrI0Q2JzghYV/9oADAMBAAIRAxEAPwDcaAKAKAKAKAKAKAKAKAKAKAKAb4zGpELu1ug5nwFbRg5PgR1KsKazJkJLt6R/+DHYfebX+g+dT9DGPzsoyvKk/wDTiNycQ3tTEeGn0ArO9TWiI/58tZHgglHCd7+LfrTpIf7TG5UWk35/k7TF4pPeDjobf0Pzp/Kl2GyqXEOeR9hN4VJyyqYz14j9RWsqDxmLyT076LeJrBNK1xcag1XLyeT2gCgCgCgCgCgCgCgCgCgCgCgCgCgCgCgCgCgGO1toiBLnVjoo6n9Kkp03N4ILiuqUc8+RX44DIxkl1Y8ByA8PyqeVRRW7A58abm9+pqPQKgJz0LQzg9yGgwc2oYE5oVcWYX/vka2jJx0NZQUlhieCxrYZsrXaInzXw/SpXFVVlamlOrK3eHxi/ItCsCARqDqKqHUTyso9oZCgCgCgCgCgCgCgCgCgCgCgCgGs2MytYjS1cG923G0uuinHMcLL557OtYwSxp70cjiOQMLg3rr29zSuIb9KWV716iNprU6qcweMwAJPAUMN44lTWUzytI3sjRR06fr4mrc/5cVFHJUumqOb0WhKyrGFFiS393uKr8S3JQ3eGpxFFQwojpIKxklUDowUyZ3BGSGmTRxGrratiJrAnLGGBB4GsptPKNZRUlhim7eLILQMfZ1Xw5j6HzNSV4ppTRmzqNN0pctCfqsdAKA4klCi5Nqr3N3Rtob9WWF693WZUW9DnDzhxcdahsNoU72DnBYw8cdTMouOorV41CgCgCgCgCgCgCgCgPGUHiL1HVo06sd2pFNdvEym1oNzhADdSVPy+Fcl7FpU59JbSdOXZxT709e436Rvg+IshPO3iP05V0qMqy+Gql3rR+D4rzXaaPHIY7wTZYH7xl/iNj8r1dorM0VbuW7Sf0GW70Asv7ubzP8A7rNZ5kyG0hwR3Jq5ta1+VaGz4yY8gSsMmih4qVqTJHVqGRGaOsmkkR86VsivJDF3sw6HTz5fnW6WUyBvDQgzZMRE/UgHz0PyPyqWHxU3Eib3K0ZFsqodcScsfZFu8/kKo1p3M/hoJL/yl9lq/HHibJJaiYwYvdiWPfw+FUobCoyn0lxJ1JdvBfRcuzODbpXouAuqgcBauvSo06Ud2nFJdnA0bb1OqkMBQBQBQBQBQBQBQHLmwJ7qjrT6OnKaWcJv6GVxY0XaAPuny1rzlL+JYT1pS8OP4JXR7RZMSD7r/wANdKjtaFT/ALVRf/L+2TR08c0LK1+vwrowqKeifimvU1aIveZbwN3Mp+dvzq1b/OU71ZovwE9hP7Peg/KsVFxZravTuALZiOhP1rUzjDY/w9assQEomPa2ub+tmBJy5dMlhw5jXuaqkG+lxl5456scvfeXZJdHnHVjrzz99wph8SWdhYZRcc7gg21Pfrp3DrW9Oq5za5L37/c0nTUYJ82OX4VOQMj8RWyK8yH2gbBT+IfnU9LVlOtou84xgvJCvVx/MtbUuEZM1q8ZwXaW2qh1zhpAOJqvVuqNL55JGVFsSOMT73yNUJ7dsI61PJv7G/RS6gTGKSAL691Yo7cta1WNKnlt9mPUOlJLLHFdgjCgCgCgCgCgCgCgCgCmMADWG0llg5WQHhr38vjUNK5p1f8ATeV1rT66PwyZaa1ENpYftInTmV08RqPmBVqnLdkmQ1ob9NxK9sbEEAdUNrd393HlU1aPxd5z7afDuJXFe0GHBhf9ahRbnrlczmbaKRAFza/CwuT5VmMHLQz0ijqOMHllXtLn1uBBIsvJdPn33qt0Ly3PX0XVw95LvTLCUNPXtOpZFguxNoydfwsefeD9fHRCDjLEVlPy/b33JTUo5k8NeZ0mMSRcyMGHUVO4uLwyvvprgNMQ9ZRBJkZOuZlHIan8qli91Nlaa3pJBs5O0xQPKMfMafU/KtpfDS7zFFdJcZ5ItNVTqnga9aQqRnndeceXeMAVB5UlShL5kmZyzgQqDcKL+FQRsbaE1ONOKa5pJGd56ZFKtGoUAUAUAUAUAUAUAUA1xE7Bsqrr1rgbR2jeQr/p7enltZT1/CWH1slhCLWWwjwxOrnMenL4Vtb7JqVHv3s3N/7f6V4cE/ol2BzS4R4DoV3EklhEQVkFZ21hTDJ2yj1GPrDoTx+PHxq1TanHcepzLmm6U+kjo9RWHEBl0NxxHcaicWnhm8ZqUeAljsIJlAJIIvbz5H4CtoTcGZa3hzsKYdgltLA38bm/zrFZfGyWlL4UcbxWeA3NspDePK3zrNF4mYqvMRPZOG7FCCbljc92nClWe+zWC3UKytetEat5GOJmyeqursfO55/oKmhHe4vRFepPd+GOrJ3Yuz+xSx9ttW/IeX61FVqb77C/bUOihx1epIVEWBOSIN49RofjVS5s6VfjLhLk1wkvH7aGyk0N3aRPxj51xq1TaVjx/wBWHd8S78euH24JEoS7GLYafOL2tXU2btCN7SdSMWsPH+PaNJw3XgWroGgUAUAUAUAUAUAUAUAUAUAUAUBy6Aggi4OhB50TwYaTWGVraOzWw5MkVynvKeX9O/lVuM1U+GWpzK1CVH44aczqCYOLj/1UUouLwzaE1JZQhs5srSJ0e48G1rapxSZmLwe7Ve6qv3nUfO/5Upat9RmTHZNRgZyTs79nELtzPIdamjBJb09CGU5SluU9SY2TscResxzSHnyHW361HUquXBaFu3tVT+J8WSlQlsKAKAKA8ArWMIx4RWAe1sAoAoAoAoAoAoAoCjYsT7Sx80CTywYLCZFkMLFJJ8QwzlO2HrKiKUuBbVj3WAe7T2Y2AikxWGmxDCKNpHgmneaOVEUswDTFmjewNmUgXtcMKAtMUgZQw4EAjwIvQHdAFAFAeEUBVsdB9nnsNI5NQOh/ofkatp9JDtRyakOhq8NGcN6s4/GhHmuv0rXWn3EvMMTrLEOmZvlYViPCDYep3tCfImnE6ClKO9IjrT3Y8CY2Js4Qpr7basenQeVaVam++wuWtDoo8dXqSVRFkKAKAKAKAKAKAKAKAKAKAKAKAiN6tsfZMLJKFzvosSc5JpCFiQeLFfK55UBTt2t2tp7Md+xaHGQz2lmWWQxSDFMAJnR1jYFWIB1B5cLEsBYt58Q0yx4GwEuKBEgViwjwy5ftDZrDUhhGv4pAeRoCyqLCw0FAe0AUAUAUBm+/e9qF1igszRu6yZlYWIygZTcXF83wFSQqOGhDWoRqpb3IhG3tncqcuHupuNSPq9YU2lgdBEWXeTFFswjgJta4J4cfv033jA6CJ2m38S80CSpEFaZF0B95lB948qzGo46Gk7WEsZzwNaqMshQBQBQBQBQBQBQBQBQBQHl6A9oDlHDC4II6g34caAqrj7btIDjBgNT0fGSpp49lE1/Gb8NAWfF4lIkeSRgqIpZmPBVUXJPcAKAg908Mz58bMpWXEhSEb2ocOt+xiI5NZmdh96RhyFAWGgPCwuBcXPDv8KA9oAoAoDH9/ZnOJs08MoWR8qhQDEDl9WQ210sNSeB4UBC9mx/0om/dYD6NQHDwDnBIO9ST9QaATDKGSzSpZwSTxQXHrLYjUceXCgN32W4aGIq5kBjQh20ZwVFmYWGp40A6oAoAoAoAoAoAoAoCL23tpcOY0CPLNKSIoky5nyi7MSxAVFBF2J0uOJIBAiNrb1vHBiA0RgxSQPJGkhDRyWsAySIbOqsy5l0YX4WIJAcR7lYTswJE7Sa2uJY/5kv99Z/bQ3uQFIC8AANKAp77ReTFSYTF58X9kyxpAqr/AJ2aXPIjzAkLkjg7HNmsgdmOvqigE8btCfZU4c4SOIzEKkOFv2E7OMqRMpsFxSSdme0AUPGz6EoLAXPd/dt8NEmWYiY3ackZ45pZGLyOUuLNmZgCpGmUHMFAAHG2v85iUwY1iiyzYro2t4IP9zDOw+6gB0egLPQBQGY+mLFDCS4LaCSxdthWcjDyOFaaOXKknZjiSPob8rEDR8DilljjlX2ZEVxfjZgCL+RoBegCgM99I+wizwPBhi5JkMpjj1b2LZyo4+1qe+gKJtCIQtllgeJiLgMxU2uRezDhcH4UA0GKUeyXH+/9AKAmsNsPHNJH+ymBDrZnjYqhuPWNwdBxPhQGz4FHWNBKwdwoDMFyhmtqQvKgF6AKAKAKAKAh5t5cOkhjL6g2JynKDexBP9it+jljJcjYV5Q30vyS4NaFM9oCu4zTauF6HBYseYmwZ0+NAQ3pjw5OCjkX2osTEb/hlJhYeYl+lAXugKPulhYjtfa8lgZg+HS/vLG2HjOnQMy69cg6UBa9sbLjxUTRSg5WsQQbMjA3V0Yaq6kAgjgRQELs3b7YdZYccwEuHiaTtLWXEQIP+Mo5MNA6D2WOmjLQDrczBNHhleUWnnJnmvqRJL62Qnoi5Ix3RigJ2gCgPm70oJJtjbTQ4KNpGhjELai145GzsSdFUNJlv3d9AfReChyRomgyoq6cNABp3UAqzWFzoKAqe0/SXsuBsr4yMm9rRh5bEdTGrAUAns30obKnOVcWin/qhoh/FIAvzoD3fndePHhHWZI5EBCsbFXVrGx18wR1PG9auSWrNlCT0RXt2fR6scyyYjEQuqHMI0NwxHDMWtoDra2tqwqkHzRs6NRaxf0NQVgeGtbJ5NGmtT2smAoAoAoAoAoCiYvc+YytlKlCxOYnUAnmOZ+tWFVWDv09p0lTWU8rkXiGPKoUcAAPgLVXODJ7zbO6GCs7VmUbVwC5vWOHxgy/hJwxufNPr0oCX27s8YiB42AIOVrHqjq6/wDcooB/QGc4eCVcftLE4YZ5ocRGJIuHbwPhcOSgPASKULITzzLoHJAF52RtSPExLLE11NwQRZlYaMjqdVcHQqdQaAZb2buR46Ds3sHU5o3K5sj25r7yEXVl4MpI76AV3e2scQjiReznhfs5kBuFkCq10b3kZWRlPRhexBAAlaAKA+c8bjMRu9tufEPCZIZ2ksb5Q8criT1XsRnUgAg9OQINAWXH+n+EJ+xwkjP/ANR1VR5rcnw0oCmbQx219tt+0Jjh5IM0cVv3OL+LX8RXPutp29uvieX1IvUNn1ai3n8K639ubJnY/omiUAzuznoPVHy1+Zrz1x/EVWXCkse/fIvQsreGuZP6Ly4+Zbtnbm4SGxSBLjmQL/HjXKq7SuqvzTZPGUIfJFLw4/V8SYi2WnARroL+yOAqtF1Zt4b4LJtK6nzkz3/D0+4v8IrTpJdbMfqZ/wC5/U9Ozwh0XKfwnKfitqm6WvQljeafeYVy5Li89/H1Fo8ROnsTP4NZx/3C/wA6u0dtXdP+rPeaShQn80F4cPTh5D3DbxyLpNHmH3o+PnG35E+Fdq2/iKEuFaOCvU2dTlxpSx2P8r7oncFjo5lzRuGHO3EdxB1B7jXoKVenVjvQeUcytQqUXiax75dY5qUiOZHCgliAALkk2AHeaGUm3hFex+xppMWkySDswVPtG4AtcKBoQfzNSKSUcHRpXVKFu6co8ePvwLHUZzSA3n3gOGyqihnYX9a9gvDgDqSb/CpIQ3joWVkq+ZSeEhjBvuuUZ4jm55SLeV62dEnlsmWfhlwGCbMbF4rF4qF1TEYbFpFC7DMpjigXtInUEEIzzz3tY3yHXKKhOQSmNwW0MVG0MjwYNWFmkgkeaUqeITPGgiP4vWOptY2NAKx4XaSLkE+FltoJZIZFkt1eNHyu3eCgPQUBWE2fi8DiJzBi0xeJxLI8kZwTNlKjKpLJiFSFMugznULpmNAQuwtj7Zk2ljZ0xUCZGRHOQnDyvkVjGEFiezDZe0NmuLX1NgNV2NHiAn+aeF5P+jG0agdPXdiT36eFARW7Dh8XtNltb7VGl+rJhYA3wuB5UBZKAKAg98JoPssqTqrh0ZRG3vkggW0NtbetbSoLi5p0I703+WWba0q3Et2mvHkjJt0vR3DAFeUZ36sPovu/Xwrx9/tqrVzGHBe/r6HbpW9C2+X4pdb0Xci8nJEtzZVH98OZriJSqS62ZzOrLC4sMDtCKU5VbXoRa/h1rapRnBZaMVqFWmt6S4EmsVQ5KTmOMNFx/dNWrPjKf9kvsRTnp3nBiqk3wM74pjIvW8h9K6G0uFw+6PojWnPgNmiqlknUxji544/bYKenP4VJCnKfyos0oVKnyrIkgDESRtZhwdDqO49R3GpqNetbTzBtMlbcfgqLh1P35omdn7xZSExFhyEo0U9zj3D38PCvW7P25Ct8Fbg/L374HPr7O3lvUOPZz8Ov17ydxWHWVCjjMrDUX4+Yr0CeOKOZCcqclKPBob/akikiw4VhmU5bL6oCDgT5f3es4bWSTo51ISqt6Pj18SKkixn224J7DMOYyZLC4y3vmvfXr3Vt8O72ltStf02H8/nn8e9R/tvYceJy5iVZeDC17HiDfiKxGbiQW13Ohnd4piEG6uGVQChYjmWNz42sKOpI3ltGu3lPBH7sQmDH7RhIssskeKjP3hKgjl81eL4OvWtCiWugPGFwR9ONAQu8WJOEwjnDqvaErHED7JnnkWOMueJ9dwWPE60A92JsxcNBHCpJyjVj7TuTd3Y82ZizE9WNAIby7aXCQGQjO5ISKMH1pZn0jjXvJ58gCeVAc7qbJOFwqRuQ0pzSTN96aVi8reGZjbuAoCXoCM27tlMMlz6ztoiDix/Id9VLu7hbQ3pa8kXLKznczwuCWr6inxQvI5mmOaQ8uSDkAO7++teDvL2dxNtv3+DvynCnDoqXCK8yQVbC54VSKblngivJhpMbKSukam1zwUeHNjxrob0LeGHqdSVWnZU0pcZPz/YfT7qlReKS7jWxFtR0I4VFG9TeJLgVYbVUnipHg/fiLYXbcgtE8TdtcDuPVjbu1008K1lbQfxxl8JHUsabzVhNbmv7f54low41b91qzs9ZnU/9c/Q40uXeI1z5aG4vi/a8h9BXU2v/ANS/7Y/8UR0/lK3i94AC0aRsZgzKFtpcEgHvFtbVBC10k38J16Wz20pyklDCefsR8e7U0t3lcKx14Zj52IA8r1M7unD4YLgWpbTo0sQpxyl4DVY5MHKA+qNxI4MOo7x0qRuNxDhqiffp3lLMdV9V+zLBLGCOoPwIrnHNjNpneytqnCkI92gJsDxMX6p9K9LsnbDjilW05Mxc2qulvQ4T/wCX7+pcUYEAgggi4I4EHoa9cmmso4DTTwz2smAoAoCjb04rFf4nB9lCt2GDmmeMgZsQjyxIYlY+w3qBlPDMADpQFp2JtmHFxiSBwy3sRwZGHFJEOqOOYOtASFAQW+AdYopURpBDiIpXRVzM0YJV8qjUsobtABqezsONARm3vSPgsLA0xaSS2gVYZBdjwBZlCr5kcDxoBzu9sZ5JEx2Ms2IKfsowbxYSNwLpH96Qi2aXieAsulAWegGW19pJh4jI/LQDmzHgBUFxcRoU3OX+Sxa207iooR/wuso2EzzOZ5dWb2eirysOQ6f1rwN/dzr1Hl++rwPS1dyjBUaei17STjSueUZSG+2b9mEX2pGCDwPteVgamt8b289FxJLXHSb8tIrJ2ZUgjVAbKunex5nzqJ79abYUJ16jm1xfkNztGwzNHIq/eKafGrMtnV4x3muHj+CVUMvdUot9WeJKYLGhgNbqeBqk4uLwyjXt93lhkphuLfuN9K6GzVmdT/1z9CjPl3iNc16G4tiz63kPoK6m1v8Aqf8A5j/xRpT0IjF41Vu2i8s1tT3da50VKXwo6FG3lL4dezkMY9soT7ZHQm4BqV29RLOC3Kykl8qJGaNZ4zG/MaHoeRHfUdOo4S3kUYuVvNVIe+wYbJJyGN/aibIfAeyfC30qeulvby0fEtXON9VI6SWfyLSx1CawlgU3b2gYJBA5/Zuf2RPut9zwPLv8a9bsTaWf5NR93vt9TW/t1Xp9NBfEvm7V1/kuNeoOAFAFAVHfLPhZ8PtFEZ0iV4sSqi7/AGeQq3aKOJ7N0ViByLeNAOTsHCYs/a8NI0ckq/8A2MLLkLjlnAukhH41NrUBC4s4aAlMZjdpSjo8WISPyfDQJm82I0oCIk3qxF+z2S2LxZOgGJwjGJO5sVI0TjxfOe+gONr7PfG2wc0yYrHyECYxj9hs+Am8uRbFRKVBQFvXObkooDV0QAADgBYeAoDqgM+3gxn2vE5Af2UVx4n3j5nQdwrx+2b7enux0XBd/NnqrGj+ktt9/NL2vyPI1rzRWkxyi1hkEmIzJd83JVsP3n9r4KB/FWzliGOv7G9N/Bu9bz9NPN+QrsHZ/at2zC+p7O/BVB9q3Um9ez2Hs6NOkqs1xen5Ib+5cP5EH/d2vq7kWNsECOP6fCvQvichcOKKptbZ/wBlkDqLRObMBwUngw6D++leS25syMV0tNcPT9n6nfs7l3MHTn860fWurvJfZRLEAGxHPurh7Ko1Kt1BU5brXHPUlr9dPEo3MVHxJn7Mv3Rfwr3P/wDLtE95U4568LXr6ijvy6yB2u+S4Y95Pdxrwe0KNWndThUe9LOvXnT3yOlaR3+KGuw9lGY9tINPcU8FXkSObHjXq9j7KjTgqlRZb0/P4N7676P+RSf9z631dyJ+bZwZSDZgRwI0Nd+UIyW7JZRyYTlCW9F4ZV+yOHm7PXKRmS/EWPrJfu+hrwm29nq2q70NH79+B3YVP1NHfeq4S+zHEkNps44SLY+K6qfhmHkK5KlmG71EUZ5pbj/pefrr54CRa1MxYwx2GDqRw6HoRwNb06jpyUkW6NVwlks27O1DPF63/EQ5X8Rwbz+t6+ibPu1c0VLmtfz4nI2haqhV+H5ZcV+PAl6vFAKAKAyL0kRf4Eq43ZzmEzThJMPo2Ge6SMXEfFGuqj1SP1ArmB9P+IC/tsJC7dUd4x8Gz/WgNC2bszGbVginxWLeCCaNJFw+E/ZnKwDAS4hru1wQCFyigLbsLYWHwUQiw0SxJxNuLHhmdjqzaDUkmgJGgIrebaPYYd2Bsx9Vf3m5+QufKql9X6Gi5LXRF3Z9v09dRemr7l+dCmbDw+WO/NtfLl+vnXzy4nvTx1HobypvTx1EvGKgOdJjmMVqyGTGu2Gyxm3Gx+JsB9a3ox36kY9pPZrM+PvmSG29rps7CB8uZvVSNBpmYjQX5AAEnwr6xa2281TXBJeh566uMZqS1b9ShnePaTNn+0KpJuIxEhQd1yCbfHxrrfpqCWN3zOC9qVN7h9vfmW3Yu2xtHDywSqExCp6yj2W+66fhvbTkfKuTtGx/luOqlod3Zt+nONRap8TvdrFmyselj5Gxr5paXH6K8U3ouD7n+Pseh2jSXFLw8S2Fxa99OtfQZV6caXSuS3cZzywcPDzgqG2bzSqn/MkVf9o1PyBrw1KT2htDfa4N+S4eh3bTFGk5/wC1N+Oi8xpvXvXIkn2TBAZ1sJJCuYISLhEXm/M6G3Dw+nW1rFx36mnJHkLy+6N7seLIHBb343DOHmk+0Re+pRVYDmyFQNR36fUWZ2lKaxFYZTobTk5YkXbeFkkjgnQgqWUhhzWQWHxuvwrxv8Q0M2rzrFnrtmTzKUVo4+nH8gi3Ve4V4E2k8TYnIKyiSLGsgrYsRY22biewxaNwSX1G6X90/G3zrv7CunTq7j0fD66eZPcU+ntZLnDivv77i917Y8yFAFAZJ/8AJFP8hhzyGKA+MUlvoaA+d6A+w/R7IG2XgSP/AMkI81jUH5g0BYKAKAou/wDOXmihB4C58XNh8APnXnNuVsSUepZPS7EgoUp1X7x/k7iW2grxvaazeRzGKFeTHKCtSCQz26v7P++oNTWv+tHvLNi/5nvtIv0nEnEYJD7IWVh3sMg+Q+tfZLBfDJ9x4va0mqaXvkZFuz6Q2we0pMRKjSx5XjEYa2QZhZlB0zerY9cxqlWqynJ5LtpbQpU44XHGvMue5e8BnxOFxYUI0uIkjZQdMsjMLX5geqfEVfT6S2eeS9DnUo9DeyitHx+pfdnplllUcFmkt4Xv+dfItqw3bqa7fue5uHvUYS64xJftDa19OlVHcVXS6Fye7nOOXvs0OdhZyR2GYfa0J91ZW+CgfQmu1/DkU7rwLtXhZyf9plQ34OzXixPZCZp2ldwWyn1zckNY2a7DkdLjnevpt892KgveDxdjHpLmdR8vv7f1K5ubtyTEYzEZtEmMsvZ8VRmfMQt+A9YiobOct7d5G21qUFTVRLjk2bY8pOx8MG451VfBZjl/7VrjfxK1GjU7cfk9DsJNyi3yjL0aJ2IeqPCvmJYm/iYm4rZG8WNZBWxYiRW2Y7xkjitmHdb+l6mt5btRMv2ksVFnnwLzsnF9rDHJ95AT421+d6+k29TpKUZ9aPN3NLoq0odTHdTEAUBnvp32cZtkyMBcwyRy8NbAlGPkrk+ANAfL1Ab7/wDH/fNGh/w+VrSIWaC/vofWZB1ZTmNuh/CaA2agCgM42q/abQkPJWt/AoH81eK21UzVn4I9dbR6Owiuv7vPoSSCvPlKQ5SsMgkOErUgkJ7TgzxOvPKbfCtoS3ZJm9rU3KqZGb6YRsVgoMVGMzw+uVHEqRaZR3i1/wDaa+ubJuozim9JLz/zwOHtezeZQ6m/p7wzJd6N2ExhhkwqwxWS0hu15GLElyBcZteGnjwtbq2Tcm0zk0Np9FBQqReUsd/vxLV6P9iD7ThoIrsmHJlkf8QvlHiXPDoD0qaqlRoOPXw/Jiz369w60l79/cvWxzmMkn3pHb4sbfIV8c2jU37mcu091efCow6kvJEpVIoDEsExUDHgxKHxdbD5gfGu3sGsqd0k+fv1LkV0lrUj1cfo/wAGT717uqS+DmPZtG5aFyNGQk5SOoI0IvxHdX1ecFc01Jf4Z4Scp2ddySynqj3d3ZnZRLg4FjmxDOxEixgSAOACHkBNoxYHXoKxSt40E5yZmdareyUVHEc599ngapj8CIkweEQ3EYDE90a2zHxJJrw/8T3WYY5ybZ7PZcFRozn1JRXj/gkBXhiMSesokiNZK2RPEZ4hLgjqCPjWyeGmWqbw0yX3DlvhbfdkZfo3/lX0HZE962S6m/z9yjtqOLnPWk/t9ixV0zkhQCGPwaTRSRSDMkiMjDqrAgj4GgPjjenYjYLFz4Z9TE5AP3l4o3mpU+dAMMJiXidZI2KOjBlYGxVlNwQet6A33cj03QyhYtoDsZNB2qgmJjw9ZRqhPmOOooDWMDjo5kDwyJIh4MjBlPmptQGcwG+LmP45P568BtN/HP8Auf3PZTWLSC7I+hNR1yTmyHMdYZBIcJWpDIVrBENdmSvAZY0UMhbOpJ0Qt7Sn6gDrXobDbTtbdway+Xv3xLVwqdeMKk3hrg+3GjIfEbrYYu0jIiltSEUhfJSSB8KxV/iraM+EZ4XZj118yrCytnxVJPv4+WhIbIwK4dWXDt2YbUgIupta97X+dQf/AKO/b+Oee/BL0NKn/wBtLuyh1gMN2aBNLAcevjXInLeeTavV6Wbn1jmtSAb4rCiS2bkQRbjccNakp1JU5b0dSalWdPOOfAQx0CMQZAzkcCWJtfjbpU09pXVTWbfiySknqkl4I82bAkTFobIx4+qCGA4A8/nVi321eUGlvtrqeWv28DWrTi+Mop9q4MXhjYySSSEF2sBbgEHAD53qO/vp3dTfkKk49HGnDReb96DmqJXEXrJJEbSVsixEavWWWIjzcA/s5h0mP0H6V7vYb/kPv+yINt/PB/8Aj9y1V2jiBQBQGb+mL0ff4jEJ4APtUSmw/wCdHxyX+8Dcqe8jncAfM8sZUlWBVgSCCLEEaEEHgaA4oBfB4ySJs0Ujxt95GKt8VN6A3jc/EFxE5JJeEEkm5JKqSSTxPGvAbSjiU11Sfqz2c3vWkH2R9C4JXJOZIcJWGQSHCVqQyFqwRCOLxKxIXY2A+Z6DvNbwg5vCJaVKVWahHUhMNtjt5MqhU6Z3Nz4AC1+69SztejjnOTq1LP8AT096Tb7lp5k3DBlqrhvU5lSrvLCF62IAoAoBOWINxrXd5okhUcRGS0QzEE+aj+Yito03J4ySpyqvdX3+yYrh8Qri6ngbG4III4gg6g1tKLi8MiqU5U3iQrWpGIvWUSxGslbIniNpKyyxEeej7WKU9ZT/ACr+te82IsUX3/ZEG3OFWC/8fuy1V2TiBQBQBQGeekf0WQbSvNERBire3b1JLcBKo58s41txvYCgPnrebdTF7PfJiYWTWyvxjfj7Mg0Ogvbj1AoCEoDZvR3jM2HwzHldD5EqPlavF7XpYrVF18fuevspdLYru9GaOleeKUhyhoyvIcIa1IZC4rUiK3vwzLCZAudYkeQpe2YjKALjhxbXvrobN3HWjGfNpeHM6FjV6OM3H5muH0b+yIrdTerA7XQRZRh8QvsxkjMbD/SewDj8Nr6cOdfQa9nQrwUJLGNMcjj297c29RzjLezqnz99hOsmLw+lhOg8c4Hhx+teWvP4eqR+KHFdn4/B1YXFjda/y5eX49DqLeWLg6vG3MEXt8NflXDqWVWDx+xLLZdXGabUl78PMeLtmA/6q/MfI1D0FTqK7sbhf0MSn2/Avv5u5QT8+FZjbVHyN4bOuJf047xvBtObEG0CBF5yPrbwHAnu1rrWOxKlw88uvl+5mvStrNZry3pf7V9+z6dglvBg4ooj2rNJM49TO2uhGYog0Ci4+IHOvQXGzrSztpYWXon2kezry4r3MYwShBcWkuXa3xfUSuy8L2aC/Eql/FUA/L5CvDVZ70vr6mtzV6Sbxpl48XkdmoyuIOa2JYjaQ1sTxGGPkyox6KfjyreCzNIuUI700ic3Ehy4QH7zs3zy/wDjX0DZMN22T6239vsc3bM966a6kl9/uWGukcoKAKAKAKARxeFSVGSRFdGFmV1DKR0KnQ0Bmu8voRwOIJbDs+FY30UZ47n/AKbG48AwHdQEFgtx59lRlJJEljaS6OuYEHKLhlI9X2bixPOvPbao/FGpy09++R6XYVZOEqT7/t77y44OfOqt1Hz5/OvGyjuycTNaG5JxHkZrUqyQ5jNakMkLoawQtHk8IdWVhoykHwNZjJxeUZhNwkpLlxPl7fPYT4HFMouFzEoRpax4DoQbeRBr6Rs68VzRUua1I723VKalH5ZcV+PAve4Xplkhyw7RBni0AmGsyD8f/MHf7XH2uFdBPBRcU9TbsIuHxkSyxPHNEw9VtHXvHcRwI4isSUZrE0mYhv03mnJrueBtLupCf9NfJmX5Aiq0rC0lrD1Xoy3HaV9DSp6P1R1h91oVNxGvmWb5MSKQsbWm8xgvX1yKm0L2osSqfTC9EiO303zwmyY7yHPMV/ZwqRmboSPcS/vHobXOlW3IpqCXF6lB9H0k+0MQ+NxRuzm4HupFGTkRByXMT42ubkmvI/xBdcejXL1f7HftI/p7SVR6z4Lu958jUq8kUThzWTZIbyGsomihtIa2LEUQ23JDlCDVnYADw/rarVpTc58PeTo2cVvOb0RoOzsL2UUcY91APEgan419Ho0+jpxh1I8rXq9LVlPrbY5qQiCgCgCgCgCgCgI/buz+3gePmRde5hqvz086r3VDpqTh9O8tWdx0FaM+XPuM+2DiLExnTmL9eY/vvr59d02vi+p6q9p5SmiejNUzlSQ4Q1hkMkOEatSGSFRWCMz30rbtDExhhox9k9JFGl+5l08r129j3roT46c+79jo0KaureVB/NHjH371MAnhZGKsCGUkEHiCK95GSklKOjODKLhJxksND/Yu8GJwbZsNPJEb3IRiFP7yey3mDWxqXfC+m7aaKAxgkI954rMfHIyj4AUBxtb017TmQophgvxaKMhvIyM1vEWNAUfCRSYvEKrMzySP6zMSzH7zEnU2AJ8qir1VSpub5E1Ci61SNNcz6X3KwCxYcZRYGwX9xBlX86+b31V1KuX7bO1tKSU1SjpFY9+GCfqmc4SdqySRQ2katkTxQ2kask8UNN28N9pxfaf6cWvidcnzu3lXptiWmZqT0jxffy99hYv6n6a13P6pe3+DQK9eeWCgCgCgCgCgCgCgCgM73y2YYJxMmiub+D8x58fjXltr2m5PfXyy9ffE9Xsq5Vej0U9Y+a/bT6C+CxIdQw/9HmK8rODhLdZHWpOEnFj1GrUqyQujVqQyQujVghkhLaeDE0bIeY0PRhwNb0p7klIktqzo1FMxjfDdIYgll9SddDpo9uTd45H+lvVbP2i6Pwy4xfkdm+2dC7xUg8Pr5NFPGwVjNpAxYcm0+Q5V3P1TmsxfAipbIoQ+bMn9PQcJhIxwRfgK0c5PmXI2tCOkF9AbCRnii/wiinLrYdrQesF9EWfc3d7LJ2gTKzgIg1v6xGtuXL51ydpXm9Ho85xxYp2lCg3WUccDbcNCERUHBVA+AryEpOTbZ5ypN1Jub5nrtWDEUN5GrZE0UNpGrJPFERtjFEDIurtpYcbHT4nhVm2oucs4Oha0k3vy0Rdd3NlfZoQnvH1nP4jy8BoPKvoNlbK3pKPPV9556/uv1NZy5aLu/clKtlIKAKAKAKAKAKAKAKAbbQwSTRtG4urDzB5Ed4qKtSjVg4S0ZNQrzozU4aozaaGTBTFHF1PPkw5Mvf3V4m/sZU5bsvB9Z66M6d7SU4a+nYyagmDAEG4NcZpp4ZzpwaeGOUesEEoi6PWpE4iyvWCJxIvbexhP6ykLIB5N0v399WKFfo+D0L1lfOh8MuMfTuKftDZTD1ZYjbvW6+R4V0qVfHGEjvU69Kqvhkn6kUdiwfcH8TfrVv8AWV/93oSbiHWD2Ml/2cNz1CliPPW1RVLqo18UvsaylCHzNLvLlu9sUxntJQM1vVXjbvPfXKuK6kt2Jxb++VRdHT05vr7CdZ6qHLURB3rbBLGIg71kmjEj9oY0Rrc6k8B1/pUlOm6jwi5QoOo8D7c7YrM32mYanWMH+e30+PSvZbIsNxKrJd35/H1K21b2MY/p6Xj+Pz9OsuVd88+FAFAFAFAFAFAFAFAFAFAMdr7LTERlHH7rDip6ioLi3hXhuT/wWbW6nbz34eK6zOp4pcFKUcXU6jow+8p614y+sJU5bsvB9Z6yEqV7T34a+a7GS+FxSuLqb/UeIrjTi4PEihVpSg8Mdo9aldxFlkrGCJxFFkrGCNxPXlI9mx7uF/A0SQjCL1GjY5Pej171Fb7r5MsK3n/TL1FI8Uz+yMq9T+QrDilqaSoxh8zyxYyVrgjURJ5Kzg3URF5KySxiRu0NpLHpxbp+vSpqVF1O4u0LaVTjyHu7u7bSsJ8SNOKoefQsOS93Pn3+s2bslJKdRcOS6+/35Fe/2lGkuht/F9Xd29vL0u9ejPOBQBQBQBQBQBQBQBQBQBQBQBQDbH4GOZCkihl+YPUHkaiq0YVY7s1lEtGvUoy36bwyjbV3Wmw5LwEyL3e2B3r7w8PhXm7zY8orMPiXn77j0tttSjcLcrLD8vry98RphdtDg4ynqOHw4ivO1LWS+UnqWT1hxJWHEBhdSCO41Waa4MozpOLw0LCSsEbgdCSmDXcPe0pgxuHhlpgyoHBkobKA1xWPRPaYX6cT8K3hTlLRFinbznohhHiJsS2SBD3np4ngtdK12dOrLCWfRFqVOjbR360vf3LRsHdRISHlIkk4/hU9wPE95+Vess9lwo/FPjLyXccW92tOstyn8MfN/juLJXUOQFAFAFAFAFAFAFAFAFAFAFAFAFAFAFARe1NgQYjV0s33l0bzPPzvVS4sqNf5lx6+Zdtr+vb8IPh1PivfcVrFbkSKbwSg9zXVv4lvf5VyK2xH/RJNdp2Ke26clitD6cV5/uMJNn46LjGzDuAf+XWuVV2PVjrD6FmNxY1dJJfVevARO0Jl9qFh/tZfqKpy2dNcmvAk/T0JfLNfVM8Xa7nhET5k/lWisJPTP0MuzgtZ+/qKJLin9iBvHI31OlTw2VUl/TJ+Bo4WsPmqL6ocxbvY2X2iIx3sB8kv866FHYdV6xS7/bIZbQsaXy/F4fkl9nbkRLrKxkPQeqvy1Pxrr0Nj0o8ajz5IoV9t1ZcKS3fN/gs8ECooVFCqOAAsPgK60YRgsRWEcec5Te9J5YpWxoFAFAFAFAFAf//Z"/>
          <p:cNvSpPr>
            <a:spLocks noChangeAspect="1" noChangeArrowheads="1"/>
          </p:cNvSpPr>
          <p:nvPr/>
        </p:nvSpPr>
        <p:spPr bwMode="auto">
          <a:xfrm>
            <a:off x="155575" y="233363"/>
            <a:ext cx="987266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pl-PL" altLang="pl-PL"/>
          </a:p>
        </p:txBody>
      </p:sp>
      <p:pic>
        <p:nvPicPr>
          <p:cNvPr id="90117" name="Obraz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6313488"/>
            <a:ext cx="1185862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8" name="pole tekstowe 5"/>
          <p:cNvSpPr txBox="1">
            <a:spLocks noChangeArrowheads="1"/>
          </p:cNvSpPr>
          <p:nvPr/>
        </p:nvSpPr>
        <p:spPr bwMode="auto">
          <a:xfrm>
            <a:off x="971550" y="663575"/>
            <a:ext cx="6429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pl-PL" altLang="pl-PL" sz="2400" b="1">
                <a:solidFill>
                  <a:srgbClr val="9D032A"/>
                </a:solidFill>
                <a:latin typeface="Arial Black" pitchFamily="34" charset="0"/>
              </a:rPr>
              <a:t>GŁOSOWANIE KORESPONDENCYJNE</a:t>
            </a:r>
          </a:p>
        </p:txBody>
      </p:sp>
      <p:pic>
        <p:nvPicPr>
          <p:cNvPr id="90119" name="Obraz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65950" y="4271963"/>
            <a:ext cx="998538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307975" y="1360488"/>
            <a:ext cx="8497888" cy="31702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―"/>
              <a:defRPr/>
            </a:pPr>
            <a:r>
              <a:rPr lang="pl-PL" sz="2000" b="1" dirty="0">
                <a:latin typeface="Arial Black" panose="020B0A04020102020204" pitchFamily="34" charset="0"/>
              </a:rPr>
              <a:t>Puste koperty zwrotne komisja </a:t>
            </a:r>
            <a:r>
              <a:rPr lang="pl-PL" sz="2000" b="1" dirty="0">
                <a:latin typeface="Arial" panose="020B0604020202020204" pitchFamily="34" charset="0"/>
              </a:rPr>
              <a:t>pakuje w pakiet, opisuje             i odkłada.</a:t>
            </a:r>
          </a:p>
          <a:p>
            <a:pPr algn="just">
              <a:defRPr/>
            </a:pPr>
            <a:r>
              <a:rPr lang="pl-PL" sz="2000" b="1" dirty="0">
                <a:latin typeface="Arial" panose="020B0604020202020204" pitchFamily="34" charset="0"/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―"/>
              <a:defRPr/>
            </a:pPr>
            <a:r>
              <a:rPr lang="pl-PL" sz="2000" b="1" dirty="0">
                <a:latin typeface="Arial" panose="020B0604020202020204" pitchFamily="34" charset="0"/>
              </a:rPr>
              <a:t>Pakiety wyborcze nieodebrane przez wyborcę, dostarczone obwodowej komisji wyborczej ds. przeprowadzenia głosowania 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w obwodzie komisja pakuje w pakiet, opisuje i odkłada. </a:t>
            </a:r>
          </a:p>
          <a:p>
            <a:pPr marL="285750" indent="-285750" algn="just">
              <a:buFont typeface="Arial" panose="020B0604020202020204" pitchFamily="34" charset="0"/>
              <a:buChar char="―"/>
              <a:defRPr/>
            </a:pPr>
            <a:endParaRPr lang="pl-PL" sz="2000" b="1" dirty="0">
              <a:latin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―"/>
              <a:defRPr/>
            </a:pPr>
            <a:r>
              <a:rPr lang="pl-PL" sz="2000" b="1" dirty="0">
                <a:latin typeface="Arial" panose="020B0604020202020204" pitchFamily="34" charset="0"/>
              </a:rPr>
              <a:t>Koperty zwrotne doręczone do obwodowej komisji wyborczej </a:t>
            </a:r>
            <a:br>
              <a:rPr lang="pl-PL" sz="2000" b="1" dirty="0">
                <a:latin typeface="Arial" panose="020B0604020202020204" pitchFamily="34" charset="0"/>
              </a:rPr>
            </a:br>
            <a:r>
              <a:rPr lang="pl-PL" sz="2000" b="1" dirty="0">
                <a:latin typeface="Arial" panose="020B0604020202020204" pitchFamily="34" charset="0"/>
              </a:rPr>
              <a:t>ds. przeprowadzenia głosowania po zakończeniu głosowania pakuje w pakiet, opisuje i odkłada. </a:t>
            </a:r>
            <a:endParaRPr lang="pl-PL" dirty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90121" name="Obraz 2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59538" y="4271963"/>
            <a:ext cx="1000125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0122" name="Obraz 2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2013" y="4271963"/>
            <a:ext cx="1000125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23" name="Prostokąt 2"/>
          <p:cNvSpPr>
            <a:spLocks noChangeArrowheads="1"/>
          </p:cNvSpPr>
          <p:nvPr/>
        </p:nvSpPr>
        <p:spPr bwMode="auto">
          <a:xfrm>
            <a:off x="468313" y="5362575"/>
            <a:ext cx="719931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1900" b="1"/>
              <a:t>Pakiety te pozostają w dokumentacji komisji, które po zakończeniu głosowania przekazywane są, przez obwodową komisję wyborczą ds. ustalenia wyników głosowania, </a:t>
            </a:r>
            <a:br>
              <a:rPr lang="pl-PL" altLang="pl-PL" sz="1900" b="1"/>
            </a:br>
            <a:r>
              <a:rPr lang="pl-PL" altLang="pl-PL" sz="1900" b="1"/>
              <a:t>w depozyt </a:t>
            </a:r>
            <a:r>
              <a:rPr lang="pl-PL" altLang="pl-PL" sz="1900" b="1">
                <a:solidFill>
                  <a:srgbClr val="90181B"/>
                </a:solidFill>
              </a:rPr>
              <a:t>urzędnikowi wyborczemu.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pole tekstowe 1"/>
          <p:cNvSpPr txBox="1">
            <a:spLocks noChangeArrowheads="1"/>
          </p:cNvSpPr>
          <p:nvPr/>
        </p:nvSpPr>
        <p:spPr bwMode="auto">
          <a:xfrm>
            <a:off x="1187450" y="404813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PRZERWA W GŁOSOWANIU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91139" name="Rectangle 1"/>
          <p:cNvSpPr>
            <a:spLocks noChangeArrowheads="1"/>
          </p:cNvSpPr>
          <p:nvPr/>
        </p:nvSpPr>
        <p:spPr bwMode="auto">
          <a:xfrm>
            <a:off x="0" y="790575"/>
            <a:ext cx="9144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1" hangingPunct="1">
              <a:tabLst>
                <a:tab pos="269875" algn="l"/>
              </a:tabLst>
            </a:pPr>
            <a:r>
              <a:rPr lang="pl-PL" altLang="pl-PL" sz="2000" b="1">
                <a:latin typeface="Calibri Light" pitchFamily="34" charset="0"/>
                <a:cs typeface="Times New Roman" pitchFamily="18" charset="0"/>
              </a:rPr>
              <a:t>Głosowania nie wolno przerywać – tylko nadzwyczajne wydarzenia</a:t>
            </a:r>
          </a:p>
          <a:p>
            <a:pPr algn="just" eaLnBrk="1" hangingPunct="1">
              <a:tabLst>
                <a:tab pos="269875" algn="l"/>
              </a:tabLst>
            </a:pPr>
            <a:r>
              <a:rPr lang="pl-PL" altLang="pl-PL" sz="2000">
                <a:latin typeface="Calibri Light" pitchFamily="34" charset="0"/>
                <a:cs typeface="Times New Roman" pitchFamily="18" charset="0"/>
              </a:rPr>
              <a:t> (np. katastrofa budowlana dotycząca budynku).</a:t>
            </a:r>
          </a:p>
          <a:p>
            <a:pPr algn="just" eaLnBrk="1" hangingPunct="1">
              <a:tabLst>
                <a:tab pos="269875" algn="l"/>
              </a:tabLst>
            </a:pPr>
            <a:endParaRPr lang="pl-PL" altLang="pl-PL" sz="500">
              <a:latin typeface="Calibri Light" pitchFamily="34" charset="0"/>
              <a:cs typeface="Times New Roman" pitchFamily="18" charset="0"/>
            </a:endParaRPr>
          </a:p>
          <a:p>
            <a:pPr eaLnBrk="1" hangingPunct="1">
              <a:tabLst>
                <a:tab pos="269875" algn="l"/>
              </a:tabLst>
            </a:pPr>
            <a:r>
              <a:rPr lang="pl-PL" altLang="pl-PL" sz="2000">
                <a:latin typeface="Calibri Light" pitchFamily="34" charset="0"/>
                <a:cs typeface="Times New Roman" pitchFamily="18" charset="0"/>
              </a:rPr>
              <a:t>Brak pieczęci, trudność w dostaniu się do budynku </a:t>
            </a:r>
          </a:p>
          <a:p>
            <a:pPr eaLnBrk="1" hangingPunct="1">
              <a:tabLst>
                <a:tab pos="269875" algn="l"/>
              </a:tabLst>
            </a:pPr>
            <a:r>
              <a:rPr lang="pl-PL" altLang="pl-PL" sz="2000">
                <a:latin typeface="Calibri Light" pitchFamily="34" charset="0"/>
                <a:cs typeface="Times New Roman" pitchFamily="18" charset="0"/>
              </a:rPr>
              <a:t>lub lokalu przed rozpoczęciem głosowania, zapełnienie się urny </a:t>
            </a:r>
            <a:br>
              <a:rPr lang="pl-PL" altLang="pl-PL" sz="2000">
                <a:latin typeface="Calibri Light" pitchFamily="34" charset="0"/>
                <a:cs typeface="Times New Roman" pitchFamily="18" charset="0"/>
              </a:rPr>
            </a:br>
            <a:r>
              <a:rPr lang="pl-PL" altLang="pl-PL" sz="2000">
                <a:latin typeface="Calibri Light" pitchFamily="34" charset="0"/>
                <a:cs typeface="Times New Roman" pitchFamily="18" charset="0"/>
              </a:rPr>
              <a:t>– </a:t>
            </a:r>
            <a:r>
              <a:rPr lang="pl-PL" altLang="pl-PL" sz="2000" b="1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to nie są nadzwyczajne wydarzenia!!! </a:t>
            </a:r>
          </a:p>
          <a:p>
            <a:pPr eaLnBrk="1" hangingPunct="1">
              <a:tabLst>
                <a:tab pos="269875" algn="l"/>
              </a:tabLst>
            </a:pPr>
            <a:r>
              <a:rPr lang="pl-PL" altLang="pl-PL" sz="2000" b="1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   </a:t>
            </a:r>
            <a:r>
              <a:rPr lang="pl-PL" altLang="pl-PL" sz="2200" b="1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Nie upoważniają do zarządzenia przerwy w głosowaniu.</a:t>
            </a:r>
          </a:p>
        </p:txBody>
      </p:sp>
      <p:pic>
        <p:nvPicPr>
          <p:cNvPr id="91140" name="Picture 2" descr="http://www.pomorska.pl/apps/pbcsi.dll/bilde?Site=PO&amp;Date=20100421&amp;Category=INNEMIASTA13&amp;ArtNo=901377486&amp;Ref=AR&amp;border=0&amp;MaxW=66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73925" y="1444625"/>
            <a:ext cx="1404938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179388" y="2867025"/>
            <a:ext cx="8785225" cy="922338"/>
          </a:xfrm>
          <a:prstGeom prst="rect">
            <a:avLst/>
          </a:prstGeom>
          <a:solidFill>
            <a:srgbClr val="9D032A"/>
          </a:solidFill>
          <a:ln w="28575">
            <a:solidFill>
              <a:schemeClr val="bg1">
                <a:lumMod val="75000"/>
              </a:schemeClr>
            </a:solidFill>
          </a:ln>
        </p:spPr>
        <p:txBody>
          <a:bodyPr>
            <a:spAutoFit/>
          </a:bodyPr>
          <a:lstStyle>
            <a:lvl1pPr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pl-PL" altLang="pl-PL" b="1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O przyczynach uzasadniających — zdaniem komisji — zarządzenie przerwy w głosowaniu, jego przedłużenie lub odroczenie komisja powiadamia niezwłocznie właściwą komisje wyborczą </a:t>
            </a:r>
            <a:br>
              <a:rPr lang="pl-PL" altLang="pl-PL" b="1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</a:br>
            <a:r>
              <a:rPr lang="pl-PL" altLang="pl-PL" b="1" u="sng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i za jej zgodą</a:t>
            </a:r>
            <a:r>
              <a:rPr lang="pl-PL" altLang="pl-PL" b="1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 podejmuje uchwałę w tej sprawie.</a:t>
            </a:r>
            <a:r>
              <a:rPr lang="pl-PL" altLang="pl-PL" smtClean="0">
                <a:solidFill>
                  <a:schemeClr val="bg1"/>
                </a:solidFill>
                <a:latin typeface="Calibri Light" panose="020F03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1142" name="Prostokąt 5"/>
          <p:cNvSpPr>
            <a:spLocks noChangeArrowheads="1"/>
          </p:cNvSpPr>
          <p:nvPr/>
        </p:nvSpPr>
        <p:spPr bwMode="auto">
          <a:xfrm>
            <a:off x="180975" y="3865563"/>
            <a:ext cx="8783638" cy="1508125"/>
          </a:xfrm>
          <a:prstGeom prst="rect">
            <a:avLst/>
          </a:prstGeom>
          <a:noFill/>
          <a:ln w="2857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tabLst>
                <a:tab pos="269875" algn="l"/>
              </a:tabLst>
            </a:pPr>
            <a:r>
              <a:rPr lang="pl-PL" altLang="pl-PL" sz="2000" b="1" u="sng">
                <a:latin typeface="Calibri Light" pitchFamily="34" charset="0"/>
                <a:cs typeface="Times New Roman" pitchFamily="18" charset="0"/>
              </a:rPr>
              <a:t>Uchwałę</a:t>
            </a:r>
            <a:r>
              <a:rPr lang="pl-PL" altLang="pl-PL">
                <a:latin typeface="Calibri Light" pitchFamily="34" charset="0"/>
                <a:cs typeface="Times New Roman" pitchFamily="18" charset="0"/>
              </a:rPr>
              <a:t> o zarządzeniu przerwy w głosowaniu, jego przedłużeniu lub odroczeniu komisja bezzwłocznie:</a:t>
            </a:r>
          </a:p>
          <a:p>
            <a:pPr algn="just">
              <a:buFont typeface="Wingdings" pitchFamily="2" charset="2"/>
              <a:buChar char="§"/>
              <a:tabLst>
                <a:tab pos="269875" algn="l"/>
              </a:tabLst>
            </a:pPr>
            <a:r>
              <a:rPr lang="pl-PL" altLang="pl-PL">
                <a:latin typeface="Calibri Light" pitchFamily="34" charset="0"/>
                <a:cs typeface="Times New Roman" pitchFamily="18" charset="0"/>
              </a:rPr>
              <a:t> podaje do publicznej wiadomości, </a:t>
            </a:r>
          </a:p>
          <a:p>
            <a:pPr algn="just">
              <a:buFont typeface="Wingdings" pitchFamily="2" charset="2"/>
              <a:buChar char="§"/>
              <a:tabLst>
                <a:tab pos="269875" algn="l"/>
              </a:tabLst>
            </a:pPr>
            <a:r>
              <a:rPr lang="pl-PL" altLang="pl-PL">
                <a:latin typeface="Calibri Light" pitchFamily="34" charset="0"/>
                <a:cs typeface="Times New Roman" pitchFamily="18" charset="0"/>
              </a:rPr>
              <a:t> przesyła właściwej terytorialnej komisji wyborczej</a:t>
            </a:r>
          </a:p>
          <a:p>
            <a:pPr algn="just">
              <a:buFont typeface="Wingdings" pitchFamily="2" charset="2"/>
              <a:buChar char="§"/>
              <a:tabLst>
                <a:tab pos="269875" algn="l"/>
              </a:tabLst>
            </a:pPr>
            <a:r>
              <a:rPr lang="pl-PL" altLang="pl-PL">
                <a:latin typeface="Calibri Light" pitchFamily="34" charset="0"/>
                <a:cs typeface="Times New Roman" pitchFamily="18" charset="0"/>
              </a:rPr>
              <a:t> przesyła właściwemu komisarzowi wyborczemu, który przekazuje ją PKW i WBP</a:t>
            </a:r>
          </a:p>
        </p:txBody>
      </p:sp>
      <p:sp>
        <p:nvSpPr>
          <p:cNvPr id="7" name="Prostokąt 6"/>
          <p:cNvSpPr/>
          <p:nvPr/>
        </p:nvSpPr>
        <p:spPr>
          <a:xfrm>
            <a:off x="179388" y="5519738"/>
            <a:ext cx="8785225" cy="646112"/>
          </a:xfrm>
          <a:prstGeom prst="rect">
            <a:avLst/>
          </a:prstGeom>
          <a:solidFill>
            <a:schemeClr val="bg1">
              <a:lumMod val="75000"/>
            </a:schemeClr>
          </a:solidFill>
          <a:ln w="28575">
            <a:solidFill>
              <a:srgbClr val="9D032A"/>
            </a:solidFill>
          </a:ln>
        </p:spPr>
        <p:txBody>
          <a:bodyPr>
            <a:spAutoFit/>
          </a:bodyPr>
          <a:lstStyle>
            <a:lvl1pPr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9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l-PL" altLang="pl-PL" smtClean="0">
                <a:latin typeface="Calibri Light" panose="020F0302020204030204" pitchFamily="34" charset="0"/>
                <a:cs typeface="Times New Roman" panose="02020603050405020304" pitchFamily="18" charset="0"/>
              </a:rPr>
              <a:t>Uchwałę załącza się do protokołu głosowania w obwodzie  i czyni o tym adnotację </a:t>
            </a:r>
          </a:p>
          <a:p>
            <a:pPr algn="ctr">
              <a:defRPr/>
            </a:pPr>
            <a:r>
              <a:rPr lang="pl-PL" altLang="pl-PL" b="1" smtClean="0">
                <a:latin typeface="Calibri Light" panose="020F0302020204030204" pitchFamily="34" charset="0"/>
                <a:cs typeface="Times New Roman" panose="02020603050405020304" pitchFamily="18" charset="0"/>
              </a:rPr>
              <a:t>w protokole przekazania</a:t>
            </a:r>
            <a:r>
              <a:rPr lang="pl-PL" altLang="pl-PL" smtClean="0">
                <a:latin typeface="Calibri Light" panose="020F03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pole tekstowe 1"/>
          <p:cNvSpPr txBox="1">
            <a:spLocks noChangeArrowheads="1"/>
          </p:cNvSpPr>
          <p:nvPr/>
        </p:nvSpPr>
        <p:spPr bwMode="auto">
          <a:xfrm>
            <a:off x="827088" y="476250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ZAKOŃCZENIE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1008063" y="1012825"/>
            <a:ext cx="5327650" cy="4000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rgbClr val="9D032A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l-PL" sz="2000" b="1" dirty="0">
                <a:latin typeface="Arial Black" panose="020B0A04020102020204" pitchFamily="34" charset="0"/>
              </a:rPr>
              <a:t>O godz. 21.00 komisja zamyka lokal </a:t>
            </a:r>
          </a:p>
        </p:txBody>
      </p:sp>
      <p:pic>
        <p:nvPicPr>
          <p:cNvPr id="92164" name="Picture 8" descr="http://pixabay.com/static/uploads/photo/2012/04/13/20/14/lock-33491_64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981075"/>
            <a:ext cx="28733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5" name="Rectangle 19"/>
          <p:cNvSpPr>
            <a:spLocks noGrp="1" noChangeArrowheads="1"/>
          </p:cNvSpPr>
          <p:nvPr>
            <p:ph idx="4294967295"/>
          </p:nvPr>
        </p:nvSpPr>
        <p:spPr>
          <a:xfrm>
            <a:off x="0" y="1125538"/>
            <a:ext cx="8964613" cy="5040312"/>
          </a:xfrm>
        </p:spPr>
        <p:txBody>
          <a:bodyPr/>
          <a:lstStyle/>
          <a:p>
            <a:pPr algn="ctr" eaLnBrk="1" hangingPunct="1">
              <a:lnSpc>
                <a:spcPct val="60000"/>
              </a:lnSpc>
              <a:buFont typeface="Wingdings" pitchFamily="2" charset="2"/>
              <a:buNone/>
            </a:pPr>
            <a:endParaRPr lang="pl-PL" altLang="pl-PL" sz="700" dirty="0" smtClean="0">
              <a:latin typeface="Calibri Light" pitchFamily="34" charset="0"/>
            </a:endParaRPr>
          </a:p>
          <a:p>
            <a:pPr algn="ctr" eaLnBrk="1" hangingPunct="1">
              <a:lnSpc>
                <a:spcPct val="60000"/>
              </a:lnSpc>
              <a:buFont typeface="Wingdings" pitchFamily="2" charset="2"/>
              <a:buNone/>
            </a:pPr>
            <a:endParaRPr lang="pl-PL" altLang="pl-PL" sz="700" dirty="0" smtClean="0">
              <a:latin typeface="Calibri Light" pitchFamily="34" charset="0"/>
            </a:endParaRPr>
          </a:p>
          <a:p>
            <a:pPr algn="ctr" eaLnBrk="1" hangingPunct="1">
              <a:lnSpc>
                <a:spcPct val="60000"/>
              </a:lnSpc>
              <a:buFont typeface="Wingdings" pitchFamily="2" charset="2"/>
              <a:buNone/>
            </a:pPr>
            <a:endParaRPr lang="pl-PL" altLang="pl-PL" sz="700" dirty="0" smtClean="0">
              <a:latin typeface="Calibri Light" pitchFamily="34" charset="0"/>
            </a:endParaRPr>
          </a:p>
          <a:p>
            <a:pPr algn="just">
              <a:lnSpc>
                <a:spcPct val="100000"/>
              </a:lnSpc>
              <a:buFont typeface="Arial" charset="0"/>
              <a:buBlip>
                <a:blip r:embed="rId3"/>
              </a:buBlip>
            </a:pPr>
            <a:r>
              <a:rPr lang="pl-PL" altLang="pl-PL" sz="2300" dirty="0" smtClean="0">
                <a:latin typeface="Calibri Light" pitchFamily="34" charset="0"/>
              </a:rPr>
              <a:t>osobom przybyłym do lokalu przed 21</a:t>
            </a:r>
            <a:r>
              <a:rPr lang="pl-PL" altLang="pl-PL" sz="2300" baseline="30000" dirty="0" smtClean="0">
                <a:latin typeface="Calibri Light" pitchFamily="34" charset="0"/>
                <a:cs typeface="Times New Roman" pitchFamily="18" charset="0"/>
              </a:rPr>
              <a:t>00</a:t>
            </a:r>
            <a:r>
              <a:rPr lang="pl-PL" altLang="pl-PL" sz="2300" dirty="0" smtClean="0">
                <a:latin typeface="Calibri Light" pitchFamily="34" charset="0"/>
              </a:rPr>
              <a:t> należy umożliwić oddanie głosu;</a:t>
            </a:r>
            <a:endParaRPr lang="pl-PL" altLang="pl-PL" sz="100" dirty="0" smtClean="0">
              <a:latin typeface="Calibri Light" pitchFamily="34" charset="0"/>
            </a:endParaRPr>
          </a:p>
          <a:p>
            <a:pPr algn="just">
              <a:lnSpc>
                <a:spcPct val="100000"/>
              </a:lnSpc>
              <a:buFont typeface="Arial" charset="0"/>
              <a:buBlip>
                <a:blip r:embed="rId3"/>
              </a:buBlip>
            </a:pPr>
            <a:r>
              <a:rPr lang="pl-PL" altLang="pl-PL" sz="2300" dirty="0" smtClean="0">
                <a:latin typeface="Calibri Light" pitchFamily="34" charset="0"/>
                <a:cs typeface="Times New Roman" pitchFamily="18" charset="0"/>
              </a:rPr>
              <a:t>w przypadku podjęcia przez komisję uchwały o </a:t>
            </a:r>
            <a:r>
              <a:rPr lang="pl-PL" altLang="pl-PL" sz="2300" b="1" dirty="0" smtClean="0">
                <a:solidFill>
                  <a:srgbClr val="9D032A"/>
                </a:solidFill>
                <a:latin typeface="Calibri Light" pitchFamily="34" charset="0"/>
                <a:cs typeface="Times New Roman" pitchFamily="18" charset="0"/>
              </a:rPr>
              <a:t>przedłużeniu głosowania </a:t>
            </a:r>
            <a:r>
              <a:rPr lang="pl-PL" altLang="pl-PL" sz="2300" dirty="0" smtClean="0">
                <a:latin typeface="Calibri Light" pitchFamily="34" charset="0"/>
                <a:cs typeface="Times New Roman" pitchFamily="18" charset="0"/>
              </a:rPr>
              <a:t>lokal komisji jest zamykany później niż o godz. 21</a:t>
            </a:r>
            <a:r>
              <a:rPr lang="pl-PL" altLang="pl-PL" sz="2300" baseline="30000" dirty="0" smtClean="0">
                <a:latin typeface="Calibri Light" pitchFamily="34" charset="0"/>
                <a:cs typeface="Times New Roman" pitchFamily="18" charset="0"/>
              </a:rPr>
              <a:t>00</a:t>
            </a:r>
            <a:r>
              <a:rPr lang="pl-PL" altLang="pl-PL" sz="2300" dirty="0" smtClean="0">
                <a:latin typeface="Calibri Light" pitchFamily="34" charset="0"/>
                <a:cs typeface="Times New Roman" pitchFamily="18" charset="0"/>
              </a:rPr>
              <a:t>, tj. o godzinie wynikającej z uchwały</a:t>
            </a:r>
            <a:r>
              <a:rPr lang="pl-PL" altLang="pl-PL" sz="2300" dirty="0" smtClean="0">
                <a:latin typeface="Calibri Light" pitchFamily="34" charset="0"/>
                <a:cs typeface="Times New Roman" pitchFamily="18" charset="0"/>
              </a:rPr>
              <a:t>;</a:t>
            </a:r>
            <a:endParaRPr lang="pl-PL" altLang="pl-PL" sz="500" dirty="0" smtClean="0">
              <a:latin typeface="Calibri Light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pole tekstowe 1"/>
          <p:cNvSpPr txBox="1">
            <a:spLocks noChangeArrowheads="1"/>
          </p:cNvSpPr>
          <p:nvPr/>
        </p:nvSpPr>
        <p:spPr bwMode="auto">
          <a:xfrm>
            <a:off x="827088" y="476250"/>
            <a:ext cx="8424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ZAKOŃCZENIE GŁOSOWANIA</a:t>
            </a:r>
            <a:endParaRPr lang="pl-PL" altLang="pl-PL" sz="2000">
              <a:solidFill>
                <a:srgbClr val="9D032A"/>
              </a:solidFill>
              <a:latin typeface="Arial Black" pitchFamily="34" charset="0"/>
            </a:endParaRPr>
          </a:p>
        </p:txBody>
      </p:sp>
      <p:sp>
        <p:nvSpPr>
          <p:cNvPr id="93188" name="Prostokąt 4"/>
          <p:cNvSpPr>
            <a:spLocks noChangeArrowheads="1"/>
          </p:cNvSpPr>
          <p:nvPr/>
        </p:nvSpPr>
        <p:spPr bwMode="auto">
          <a:xfrm>
            <a:off x="1071538" y="5072074"/>
            <a:ext cx="62642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2000" b="1" dirty="0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000" b="1" dirty="0">
                <a:solidFill>
                  <a:srgbClr val="000000"/>
                </a:solidFill>
                <a:cs typeface="Arial" charset="0"/>
              </a:rPr>
              <a:t>Wyłącznie w czasie otwierania urny i wyjmowania z niej kart dopuszczalna jest obecność w lokalu przedstawicieli prasy </a:t>
            </a:r>
          </a:p>
        </p:txBody>
      </p:sp>
      <p:sp>
        <p:nvSpPr>
          <p:cNvPr id="8" name="Prostokąt 7"/>
          <p:cNvSpPr/>
          <p:nvPr/>
        </p:nvSpPr>
        <p:spPr>
          <a:xfrm>
            <a:off x="539750" y="1397000"/>
            <a:ext cx="7993063" cy="37487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pl-PL" sz="2200" dirty="0">
                <a:latin typeface="+mj-lt"/>
              </a:rPr>
              <a:t> w lokalu mogą przebywać poza członkami obwodowej komisji </a:t>
            </a:r>
            <a:r>
              <a:rPr lang="pl-PL" sz="2200" dirty="0" smtClean="0">
                <a:latin typeface="+mj-lt"/>
              </a:rPr>
              <a:t>ds</a:t>
            </a:r>
            <a:r>
              <a:rPr lang="pl-PL" sz="2200" dirty="0">
                <a:latin typeface="+mj-lt"/>
              </a:rPr>
              <a:t>. </a:t>
            </a:r>
            <a:r>
              <a:rPr lang="pl-PL" sz="2200" dirty="0">
                <a:latin typeface="+mj-lt"/>
              </a:rPr>
              <a:t>przeprowadzenia głosowania w obwodzie wyłącznie członkowie obwodowej komisji wyborczej ds. </a:t>
            </a:r>
            <a:r>
              <a:rPr lang="pl-PL" sz="2200" dirty="0">
                <a:latin typeface="+mj-lt"/>
              </a:rPr>
              <a:t>ustalenia wyników głosowania </a:t>
            </a:r>
            <a:r>
              <a:rPr lang="pl-PL" sz="2200" dirty="0" smtClean="0">
                <a:latin typeface="+mj-lt"/>
              </a:rPr>
              <a:t>w </a:t>
            </a:r>
            <a:r>
              <a:rPr lang="pl-PL" sz="2200" dirty="0">
                <a:latin typeface="+mj-lt"/>
              </a:rPr>
              <a:t>obwodzie, w składzie co najmniej 2/3 pełnego składu, w tym przewodniczący lub jego zastępca, mężowie zaufania, obserwatorzy społeczni i obserwatorzy międzynarodowi</a:t>
            </a:r>
          </a:p>
          <a:p>
            <a:pPr algn="just">
              <a:lnSpc>
                <a:spcPct val="120000"/>
              </a:lnSpc>
              <a:defRPr/>
            </a:pPr>
            <a:endParaRPr lang="pl-PL" sz="2200" dirty="0">
              <a:latin typeface="+mj-lt"/>
            </a:endParaRPr>
          </a:p>
          <a:p>
            <a:pPr>
              <a:lnSpc>
                <a:spcPct val="120000"/>
              </a:lnSpc>
              <a:buFontTx/>
              <a:buBlip>
                <a:blip r:embed="rId2"/>
              </a:buBlip>
              <a:defRPr/>
            </a:pPr>
            <a:r>
              <a:rPr lang="pl-PL" sz="2200" dirty="0">
                <a:latin typeface="+mj-lt"/>
              </a:rPr>
              <a:t> oraz osoba odpowiedzialna za obsługę informatyczną.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Prostokąt 2"/>
          <p:cNvSpPr>
            <a:spLocks noChangeArrowheads="1"/>
          </p:cNvSpPr>
          <p:nvPr/>
        </p:nvSpPr>
        <p:spPr bwMode="auto">
          <a:xfrm>
            <a:off x="468313" y="1303338"/>
            <a:ext cx="797401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3600" b="1">
                <a:solidFill>
                  <a:srgbClr val="000000"/>
                </a:solidFill>
                <a:latin typeface="Arial Black" pitchFamily="34" charset="0"/>
              </a:rPr>
              <a:t>Przekazanie dokumentów obwodowej komisji wyborczej ds. ustalenia wyników głosowania w obwodzie. </a:t>
            </a:r>
            <a: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  <a:t>Zadania wykonywane </a:t>
            </a:r>
            <a:r>
              <a:rPr lang="pl-PL" altLang="pl-PL" sz="3600" b="1" u="sng">
                <a:solidFill>
                  <a:srgbClr val="90181B"/>
                </a:solidFill>
                <a:latin typeface="Arial Black" pitchFamily="34" charset="0"/>
              </a:rPr>
              <a:t>wspólnie</a:t>
            </a:r>
            <a: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  <a:t> </a:t>
            </a:r>
            <a:b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</a:br>
            <a: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  <a:t>z obwodową komisją wyborczą </a:t>
            </a:r>
            <a:b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</a:br>
            <a:r>
              <a:rPr lang="pl-PL" altLang="pl-PL" sz="3600" b="1">
                <a:solidFill>
                  <a:srgbClr val="90181B"/>
                </a:solidFill>
                <a:latin typeface="Arial Black" pitchFamily="34" charset="0"/>
              </a:rPr>
              <a:t>ds. ustalenia wyników głosowania w obwodzie </a:t>
            </a:r>
            <a:endParaRPr lang="pl-PL" altLang="pl-PL" sz="3600">
              <a:solidFill>
                <a:srgbClr val="90181B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Prostokąt 1"/>
          <p:cNvSpPr>
            <a:spLocks noChangeArrowheads="1"/>
          </p:cNvSpPr>
          <p:nvPr/>
        </p:nvSpPr>
        <p:spPr bwMode="auto">
          <a:xfrm>
            <a:off x="195263" y="1222375"/>
            <a:ext cx="8569325" cy="10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pl-PL" altLang="pl-PL"/>
              <a:t>P</a:t>
            </a:r>
            <a:r>
              <a:rPr lang="pl-PL" altLang="pl-PL">
                <a:cs typeface="Times New Roman" pitchFamily="18" charset="0"/>
              </a:rPr>
              <a:t>o opuszczeniu lokalu przez ostatniego wyborcę komisje zapieczętowują otwór urny wyborczej, zaklejając go </a:t>
            </a:r>
            <a:r>
              <a:rPr lang="pl-PL" altLang="pl-PL" b="1">
                <a:solidFill>
                  <a:srgbClr val="9D032A"/>
                </a:solidFill>
                <a:cs typeface="Times New Roman" pitchFamily="18" charset="0"/>
              </a:rPr>
              <a:t>paskiem papieru opatrzonym pieczęcią komisji ds. przeprowadzenia głosowania i podpisami jej członków;</a:t>
            </a:r>
            <a:endParaRPr lang="pl-PL" altLang="pl-PL">
              <a:solidFill>
                <a:srgbClr val="9D032A"/>
              </a:solidFill>
              <a:cs typeface="Times New Roman" pitchFamily="18" charset="0"/>
            </a:endParaRPr>
          </a:p>
        </p:txBody>
      </p:sp>
      <p:sp>
        <p:nvSpPr>
          <p:cNvPr id="95235" name="Prostokąt 3"/>
          <p:cNvSpPr>
            <a:spLocks noChangeArrowheads="1"/>
          </p:cNvSpPr>
          <p:nvPr/>
        </p:nvSpPr>
        <p:spPr bwMode="auto">
          <a:xfrm>
            <a:off x="195263" y="3716338"/>
            <a:ext cx="8569325" cy="1755775"/>
          </a:xfrm>
          <a:prstGeom prst="rect">
            <a:avLst/>
          </a:prstGeom>
          <a:noFill/>
          <a:ln w="2857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>
                <a:solidFill>
                  <a:srgbClr val="000000"/>
                </a:solidFill>
                <a:cs typeface="Arial" charset="0"/>
              </a:rPr>
              <a:t>Jeżeli komisja otrzymała jednorazowe plomby (nalepki foliowe) opatrzone unikatowym numerem, za ich pomocą (używając dwóch plomb) zabezpiecza wlot urny. Na naklejce etykiety należy postawić pieczęć komisji ds. przeprowadzenia głosowania. </a:t>
            </a:r>
          </a:p>
          <a:p>
            <a:pPr algn="just"/>
            <a:r>
              <a:rPr lang="pl-PL" altLang="pl-PL" b="1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Unikatowy numer plomby przewodniczący komisji wpisuje do wewnętrznego protokołu.</a:t>
            </a:r>
          </a:p>
        </p:txBody>
      </p:sp>
      <p:sp>
        <p:nvSpPr>
          <p:cNvPr id="95236" name="pole tekstowe 5"/>
          <p:cNvSpPr txBox="1">
            <a:spLocks noChangeArrowheads="1"/>
          </p:cNvSpPr>
          <p:nvPr/>
        </p:nvSpPr>
        <p:spPr bwMode="auto">
          <a:xfrm>
            <a:off x="930275" y="455613"/>
            <a:ext cx="633571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pic>
        <p:nvPicPr>
          <p:cNvPr id="95237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313" y="2546350"/>
            <a:ext cx="5497512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8" name="Prostokąt 8"/>
          <p:cNvSpPr>
            <a:spLocks noChangeArrowheads="1"/>
          </p:cNvSpPr>
          <p:nvPr/>
        </p:nvSpPr>
        <p:spPr bwMode="auto">
          <a:xfrm>
            <a:off x="195263" y="5665788"/>
            <a:ext cx="84248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>
                <a:solidFill>
                  <a:srgbClr val="000000"/>
                </a:solidFill>
                <a:cs typeface="Arial" charset="0"/>
              </a:rPr>
              <a:t>Należy pamiętać, że każda próba odklejenia nalepki spowoduje pojawienie się na niej napisu o tym informującego.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pole tekstowe 5"/>
          <p:cNvSpPr txBox="1">
            <a:spLocks noChangeArrowheads="1"/>
          </p:cNvSpPr>
          <p:nvPr/>
        </p:nvSpPr>
        <p:spPr bwMode="auto">
          <a:xfrm>
            <a:off x="930275" y="455613"/>
            <a:ext cx="6335713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sp>
        <p:nvSpPr>
          <p:cNvPr id="96259" name="pole tekstowe 1"/>
          <p:cNvSpPr txBox="1">
            <a:spLocks noChangeArrowheads="1"/>
          </p:cNvSpPr>
          <p:nvPr/>
        </p:nvSpPr>
        <p:spPr bwMode="auto">
          <a:xfrm>
            <a:off x="468313" y="1773238"/>
            <a:ext cx="8207375" cy="317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Po zabezpieczeniu urny, przewodniczący obwodowej komisji wyborczej ds. przeprowadzenia głosowania w obwodzie </a:t>
            </a:r>
            <a:r>
              <a:rPr lang="pl-PL" altLang="pl-PL" sz="2000" b="1">
                <a:solidFill>
                  <a:srgbClr val="C00000"/>
                </a:solidFill>
                <a:cs typeface="Arial" charset="0"/>
              </a:rPr>
              <a:t>przygotowuje dokumenty i pakiety do przekazania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obwodowej komisji wyborczej ds. ustalenia wyników głosowania w obwodzie.</a:t>
            </a:r>
          </a:p>
          <a:p>
            <a:endParaRPr lang="pl-PL" altLang="pl-PL" sz="2000" b="1">
              <a:solidFill>
                <a:srgbClr val="000000"/>
              </a:solidFill>
              <a:cs typeface="Arial" charset="0"/>
            </a:endParaRPr>
          </a:p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Następnie przewodniczący obwodowej komisji wyborczej </a:t>
            </a:r>
            <a:br>
              <a:rPr lang="pl-PL" altLang="pl-PL" sz="2000" b="1">
                <a:solidFill>
                  <a:srgbClr val="000000"/>
                </a:solidFill>
                <a:cs typeface="Arial" charset="0"/>
              </a:rPr>
            </a:b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ds. przeprowadzenia głosowania w obwodzie przekazuje przewodniczącemu obwodowej komisji wyborczej ds. ustalenia wyników głosowania w obwodzie w obecności członków każdej </a:t>
            </a:r>
            <a:br>
              <a:rPr lang="pl-PL" altLang="pl-PL" sz="2000" b="1">
                <a:solidFill>
                  <a:srgbClr val="000000"/>
                </a:solidFill>
                <a:cs typeface="Arial" charset="0"/>
              </a:rPr>
            </a:b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z komisji obwodowej wymaganą dokumentację z wyborów.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Prostokąt 2"/>
          <p:cNvSpPr>
            <a:spLocks noChangeArrowheads="1"/>
          </p:cNvSpPr>
          <p:nvPr/>
        </p:nvSpPr>
        <p:spPr bwMode="auto">
          <a:xfrm>
            <a:off x="250825" y="1773238"/>
            <a:ext cx="8672513" cy="475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l-PL" altLang="pl-PL" sz="600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pl-PL" altLang="pl-PL">
                <a:solidFill>
                  <a:srgbClr val="000000"/>
                </a:solidFill>
                <a:cs typeface="Arial" charset="0"/>
              </a:rPr>
              <a:t>1</a:t>
            </a:r>
            <a:r>
              <a:rPr lang="pl-PL" altLang="pl-PL" b="1">
                <a:solidFill>
                  <a:srgbClr val="000000"/>
                </a:solidFill>
                <a:cs typeface="Arial" charset="0"/>
              </a:rPr>
              <a:t>) spis wyborców;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2) akty pełnomocnictwa do głosowania;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3) urna wyborcza wraz ze znajdującymi się w niej kartami do głosowania;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4) egzemplarze protokołu głosowania w obwodzie;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5) niewykorzystane karty do głosowania;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6) zaplombowane pakiety z pieczęciami obwodowej komisji wyborczej: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a) ds. ustalenia wyników głosowania w obwodzie,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b) ds. przeprowadzenia głosowania w obwodzie;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7) zamknięte opakowania zawierające pakiety wyborcze niedoręczone wyborcom; </a:t>
            </a:r>
          </a:p>
          <a:p>
            <a:pPr>
              <a:lnSpc>
                <a:spcPct val="150000"/>
              </a:lnSpc>
            </a:pPr>
            <a:r>
              <a:rPr lang="pl-PL" altLang="pl-PL" b="1">
                <a:solidFill>
                  <a:srgbClr val="000000"/>
                </a:solidFill>
                <a:cs typeface="Arial" charset="0"/>
              </a:rPr>
              <a:t>8) inne materiały będące w posiadaniu komisji. </a:t>
            </a:r>
          </a:p>
        </p:txBody>
      </p:sp>
      <p:sp>
        <p:nvSpPr>
          <p:cNvPr id="97283" name="pole tekstowe 6"/>
          <p:cNvSpPr txBox="1">
            <a:spLocks noChangeArrowheads="1"/>
          </p:cNvSpPr>
          <p:nvPr/>
        </p:nvSpPr>
        <p:spPr bwMode="auto">
          <a:xfrm>
            <a:off x="285750" y="1360488"/>
            <a:ext cx="2736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l-PL" altLang="pl-PL" b="1"/>
              <a:t>Przekazaniu podlegają:</a:t>
            </a:r>
          </a:p>
        </p:txBody>
      </p:sp>
      <p:pic>
        <p:nvPicPr>
          <p:cNvPr id="97284" name="Obraz 7" descr="k113634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1341438"/>
            <a:ext cx="1323975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7285" name="Prostokąt 1"/>
          <p:cNvSpPr>
            <a:spLocks noChangeArrowheads="1"/>
          </p:cNvSpPr>
          <p:nvPr/>
        </p:nvSpPr>
        <p:spPr bwMode="auto">
          <a:xfrm>
            <a:off x="1584325" y="311150"/>
            <a:ext cx="457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Prostokąt 2"/>
          <p:cNvSpPr>
            <a:spLocks noChangeArrowheads="1"/>
          </p:cNvSpPr>
          <p:nvPr/>
        </p:nvSpPr>
        <p:spPr bwMode="auto">
          <a:xfrm>
            <a:off x="179388" y="1382713"/>
            <a:ext cx="8496300" cy="367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pl-PL" altLang="pl-PL" sz="6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Komisja otrzyma dwa zapieczętowane pakiety zawierające pieczęcie obwodowych komisji wyborczych.</a:t>
            </a: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l-PL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Komisja jest zobowiązana sprawdzić, czy oba pakiety są zaplombowane.</a:t>
            </a: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l-PL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Jeżeli pakiet zawierający pieczęć obwodowej komisji wyborczej ds. ustalenia wyników głosowania w obwodzie był naruszony, komisja jest zobowiązana do niezwłocznego o tym zdarzeni powiadomienia komisarza wyborczego.</a:t>
            </a: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l-PL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Obwodowej komisji wyborczej ds. ustalenia wyników głosowania w obwodzie  </a:t>
            </a:r>
            <a:r>
              <a:rPr lang="pl-PL" sz="18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nie wolno otwierać pakietu z pieczęcią komisji ds. przeprowadzenia głosowania w obwodzie</a:t>
            </a:r>
            <a:r>
              <a:rPr lang="pl-PL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endParaRPr lang="pl-PL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8307" name="Prostokąt 1"/>
          <p:cNvSpPr>
            <a:spLocks noChangeArrowheads="1"/>
          </p:cNvSpPr>
          <p:nvPr/>
        </p:nvSpPr>
        <p:spPr bwMode="auto">
          <a:xfrm>
            <a:off x="1584325" y="311150"/>
            <a:ext cx="4572000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pic>
        <p:nvPicPr>
          <p:cNvPr id="98308" name="Obraz 1" descr="Newsgroup Email Envelope · Free vector graphic on Pixaba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5057775"/>
            <a:ext cx="1955800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09" name="Obraz 6" descr="Newsgroup Email Envelope · Free vector graphic on Pixabay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5057775"/>
            <a:ext cx="1954213" cy="145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10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5453063"/>
            <a:ext cx="14446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11" name="Obraz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9400" y="5453063"/>
            <a:ext cx="14446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Łącznik prosty 5"/>
          <p:cNvCxnSpPr/>
          <p:nvPr/>
        </p:nvCxnSpPr>
        <p:spPr>
          <a:xfrm flipH="1">
            <a:off x="4932363" y="4797425"/>
            <a:ext cx="2232025" cy="18716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/>
          <p:cNvCxnSpPr/>
          <p:nvPr/>
        </p:nvCxnSpPr>
        <p:spPr>
          <a:xfrm>
            <a:off x="5076825" y="4743450"/>
            <a:ext cx="1825625" cy="19605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314" name="pole tekstowe 15"/>
          <p:cNvSpPr txBox="1">
            <a:spLocks noChangeArrowheads="1"/>
          </p:cNvSpPr>
          <p:nvPr/>
        </p:nvSpPr>
        <p:spPr bwMode="auto">
          <a:xfrm>
            <a:off x="2498725" y="5854700"/>
            <a:ext cx="18002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200" b="1"/>
              <a:t>Pieczęć komisji ds. ustalenia wyników głosowania</a:t>
            </a:r>
          </a:p>
        </p:txBody>
      </p:sp>
      <p:sp>
        <p:nvSpPr>
          <p:cNvPr id="98315" name="pole tekstowe 20"/>
          <p:cNvSpPr txBox="1">
            <a:spLocks noChangeArrowheads="1"/>
          </p:cNvSpPr>
          <p:nvPr/>
        </p:nvSpPr>
        <p:spPr bwMode="auto">
          <a:xfrm>
            <a:off x="5232400" y="5854700"/>
            <a:ext cx="18002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200" b="1"/>
              <a:t>Pieczęć komisji ds. przeprowadzenia głosowania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zaokrąglony 2"/>
          <p:cNvSpPr/>
          <p:nvPr/>
        </p:nvSpPr>
        <p:spPr>
          <a:xfrm>
            <a:off x="971550" y="5084763"/>
            <a:ext cx="6480175" cy="1296987"/>
          </a:xfrm>
          <a:prstGeom prst="roundRect">
            <a:avLst/>
          </a:prstGeom>
          <a:solidFill>
            <a:srgbClr val="9D032A"/>
          </a:solidFill>
          <a:ln>
            <a:solidFill>
              <a:srgbClr val="9D0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9331" name="Prostokąt 1"/>
          <p:cNvSpPr>
            <a:spLocks noChangeArrowheads="1"/>
          </p:cNvSpPr>
          <p:nvPr/>
        </p:nvSpPr>
        <p:spPr bwMode="auto">
          <a:xfrm>
            <a:off x="287338" y="1409700"/>
            <a:ext cx="835342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Członkowie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 obwodowej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komisji</a:t>
            </a:r>
            <a:r>
              <a:rPr lang="pl-PL" altLang="pl-PL" sz="2000">
                <a:solidFill>
                  <a:srgbClr val="000000"/>
                </a:solidFill>
                <a:cs typeface="Arial" charset="0"/>
              </a:rPr>
              <a:t> wyborczej ds. przeprowadzenia głosowania w obwodzie wraz z członkami obwodowej komisji wyborczej ds. ustalenia wyników głosowania w obwodzie w obecności przewodniczących lub ich zastępców, </a:t>
            </a:r>
            <a:r>
              <a:rPr lang="pl-PL" altLang="pl-PL" sz="2000" b="1">
                <a:solidFill>
                  <a:srgbClr val="000000"/>
                </a:solidFill>
                <a:cs typeface="Arial" charset="0"/>
              </a:rPr>
              <a:t>ustalają m. in. liczbę niewykorzystanych kart do głosowania każdego rodzaju oraz aktów pełnomocnictwa do głosowania. </a:t>
            </a:r>
          </a:p>
        </p:txBody>
      </p:sp>
      <p:sp>
        <p:nvSpPr>
          <p:cNvPr id="99332" name="Prostokąt 3"/>
          <p:cNvSpPr>
            <a:spLocks noChangeArrowheads="1"/>
          </p:cNvSpPr>
          <p:nvPr/>
        </p:nvSpPr>
        <p:spPr bwMode="auto">
          <a:xfrm>
            <a:off x="971550" y="3500438"/>
            <a:ext cx="6985000" cy="1200150"/>
          </a:xfrm>
          <a:prstGeom prst="rect">
            <a:avLst/>
          </a:prstGeom>
          <a:noFill/>
          <a:ln w="28575">
            <a:solidFill>
              <a:srgbClr val="9D032A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400">
                <a:solidFill>
                  <a:srgbClr val="000000"/>
                </a:solidFill>
                <a:latin typeface="Arial Black" pitchFamily="34" charset="0"/>
              </a:rPr>
              <a:t>Z przekazania wymienionych wyżej dokumentów i materiałów sporządza się </a:t>
            </a:r>
            <a:r>
              <a:rPr lang="pl-PL" altLang="pl-PL" sz="2400">
                <a:solidFill>
                  <a:srgbClr val="90181B"/>
                </a:solidFill>
                <a:latin typeface="Arial Black" pitchFamily="34" charset="0"/>
              </a:rPr>
              <a:t>protokół przekazania </a:t>
            </a:r>
          </a:p>
        </p:txBody>
      </p:sp>
      <p:sp>
        <p:nvSpPr>
          <p:cNvPr id="99333" name="Prostokąt 1"/>
          <p:cNvSpPr>
            <a:spLocks noChangeArrowheads="1"/>
          </p:cNvSpPr>
          <p:nvPr/>
        </p:nvSpPr>
        <p:spPr bwMode="auto">
          <a:xfrm>
            <a:off x="1116013" y="5229225"/>
            <a:ext cx="619283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sz="2000" b="1">
                <a:solidFill>
                  <a:schemeClr val="bg1"/>
                </a:solidFill>
              </a:rPr>
              <a:t>Niedopuszczalne jest otwieranie urny wyborczej w celu zweryfikowanie którejkolwiek informacji zawartej w protokole głosowania. </a:t>
            </a:r>
          </a:p>
        </p:txBody>
      </p:sp>
      <p:sp>
        <p:nvSpPr>
          <p:cNvPr id="99334" name="Prostokąt 3"/>
          <p:cNvSpPr>
            <a:spLocks noChangeArrowheads="1"/>
          </p:cNvSpPr>
          <p:nvPr/>
        </p:nvSpPr>
        <p:spPr bwMode="auto">
          <a:xfrm>
            <a:off x="1763713" y="390525"/>
            <a:ext cx="45720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Prostokąt 3"/>
          <p:cNvSpPr>
            <a:spLocks noChangeArrowheads="1"/>
          </p:cNvSpPr>
          <p:nvPr/>
        </p:nvSpPr>
        <p:spPr bwMode="auto">
          <a:xfrm>
            <a:off x="1763713" y="390525"/>
            <a:ext cx="45720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sp>
        <p:nvSpPr>
          <p:cNvPr id="100355" name="Prostokąt 1"/>
          <p:cNvSpPr>
            <a:spLocks noChangeArrowheads="1"/>
          </p:cNvSpPr>
          <p:nvPr/>
        </p:nvSpPr>
        <p:spPr bwMode="auto">
          <a:xfrm>
            <a:off x="179388" y="1196975"/>
            <a:ext cx="8713787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/>
              <a:t>Z przekazania wymienionych wyżej dokumentów i materiałów sporządza się protokół przekazania, w którym wymienia się m. in.:</a:t>
            </a:r>
          </a:p>
          <a:p>
            <a:r>
              <a:rPr lang="pl-PL" altLang="pl-PL" b="1"/>
              <a:t>1) nazwę komisji;   </a:t>
            </a:r>
          </a:p>
          <a:p>
            <a:r>
              <a:rPr lang="pl-PL" altLang="pl-PL" b="1"/>
              <a:t>2) miejsce, datę i godzinę wydania; </a:t>
            </a:r>
          </a:p>
          <a:p>
            <a:r>
              <a:rPr lang="pl-PL" altLang="pl-PL" b="1"/>
              <a:t>3) liczbę:  </a:t>
            </a:r>
          </a:p>
          <a:p>
            <a:pPr marL="800100" lvl="1" indent="-342900">
              <a:buFontTx/>
              <a:buAutoNum type="alphaLcParenR"/>
            </a:pPr>
            <a:r>
              <a:rPr lang="pl-PL" altLang="pl-PL" b="1"/>
              <a:t>otrzymanych kart do głosowania każdego rodzaju, ewentualnie także odrębnie dla każdego okręgu, jeżeli komisja jest właściwa dla więcej niż jednego okręgu w danych wyborach, </a:t>
            </a:r>
          </a:p>
          <a:p>
            <a:pPr marL="800100" lvl="1" indent="-342900">
              <a:buFontTx/>
              <a:buAutoNum type="alphaLcParenR"/>
            </a:pPr>
            <a:r>
              <a:rPr lang="pl-PL" altLang="pl-PL" b="1"/>
              <a:t>niewykorzystanych kart do głosowania, ewentualnie także odrębnie dla każdego okręgu, jeżeli komisja jest właściwa dla więcej niż jednego okręgu w danych wyborach, </a:t>
            </a:r>
          </a:p>
          <a:p>
            <a:pPr marL="800100" lvl="1" indent="-342900">
              <a:buFontTx/>
              <a:buAutoNum type="alphaLcParenR"/>
            </a:pPr>
            <a:r>
              <a:rPr lang="pl-PL" altLang="pl-PL" b="1"/>
              <a:t>aktów pełnomocnictwa do głosowania, ewentualnie także odrębnie dla każdego okręgu, jeżeli komisja jest właściwa dla więcej niż jednego okręgu w danych wyborach, </a:t>
            </a:r>
          </a:p>
          <a:p>
            <a:pPr marL="800100" lvl="1" indent="-342900">
              <a:buFontTx/>
              <a:buAutoNum type="alphaLcParenR"/>
            </a:pPr>
            <a:r>
              <a:rPr lang="pl-PL" altLang="pl-PL" b="1"/>
              <a:t>wyborców korzystających z nakładek na karty do głosowania sporządzonych w alfabecie Braille’a;</a:t>
            </a:r>
          </a:p>
          <a:p>
            <a:r>
              <a:rPr lang="pl-PL" altLang="pl-PL" b="1"/>
              <a:t>4) informacje na temat głosowania korespondencyjnego, ewentualnie także odrębnie dla każdego okręgu, jeżeli komisja jest właściwa dla więcej niż jednego okręgu w danych wyborach; </a:t>
            </a:r>
          </a:p>
          <a:p>
            <a:r>
              <a:rPr lang="pl-PL" altLang="pl-PL" b="1"/>
              <a:t>5) inne istotne informacje.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Prostokąt 3"/>
          <p:cNvSpPr>
            <a:spLocks noChangeArrowheads="1"/>
          </p:cNvSpPr>
          <p:nvPr/>
        </p:nvSpPr>
        <p:spPr bwMode="auto">
          <a:xfrm>
            <a:off x="1763713" y="390525"/>
            <a:ext cx="45720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sp>
        <p:nvSpPr>
          <p:cNvPr id="3" name="Prostokąt 2"/>
          <p:cNvSpPr/>
          <p:nvPr/>
        </p:nvSpPr>
        <p:spPr>
          <a:xfrm>
            <a:off x="107950" y="1214438"/>
            <a:ext cx="8739188" cy="5632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b="1" dirty="0">
                <a:latin typeface="Arial" panose="020B0604020202020204" pitchFamily="34" charset="0"/>
              </a:rPr>
              <a:t>W protokole tym wpisuje się również m. in., w przypadku ich wystąpienia, </a:t>
            </a:r>
          </a:p>
          <a:p>
            <a:pPr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b="1" dirty="0">
                <a:latin typeface="Arial" panose="020B0604020202020204" pitchFamily="34" charset="0"/>
              </a:rPr>
              <a:t>różnice pomiędzy sumą liczb kart niewykorzystanych i wydanych wyborcom a liczbą kart otrzymanych przez obwodową komisję wyborczą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b="1" dirty="0">
                <a:latin typeface="Arial" panose="020B0604020202020204" pitchFamily="34" charset="0"/>
              </a:rPr>
              <a:t>o możliwości wystąpienia różnicy pomiędzy liczbą kart wyjętych z urny pomniejszoną o liczbę kart wyjętych z kopert na karty do głosowania w głosowaniu korespondencyjnym a liczbą wyborców, którym wydano karty do głosowania,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b="1" dirty="0">
                <a:latin typeface="Arial" panose="020B0604020202020204" pitchFamily="34" charset="0"/>
              </a:rPr>
              <a:t>o różnicy pomiędzy liczbą kart wyjętych z kopert na karty do głosowania a liczbą kopert na karty do głosowania w głosowaniu korespondencyjnym wrzuconych do urny,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pl-PL" b="1" dirty="0">
                <a:latin typeface="Arial" panose="020B0604020202020204" pitchFamily="34" charset="0"/>
              </a:rPr>
              <a:t>informacje o możliwości wystąpienia kart nieważnych.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pl-PL" sz="1600" b="1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pl-PL" b="1" dirty="0">
                <a:latin typeface="Arial" panose="020B0604020202020204" pitchFamily="34" charset="0"/>
              </a:rPr>
              <a:t>Jednakże przypuszczalne informacje o możliwości wystąpienia tego rodzaju sytuacji komisja </a:t>
            </a:r>
            <a:r>
              <a:rPr lang="pl-PL" b="1" dirty="0">
                <a:latin typeface="Arial Black" panose="020B0A04020102020204" pitchFamily="34" charset="0"/>
              </a:rPr>
              <a:t>wpisuje jedynie w przypadku, gdy ma wiedzę w tym zakresie </a:t>
            </a:r>
            <a:r>
              <a:rPr lang="pl-PL" b="1" dirty="0">
                <a:latin typeface="Arial" panose="020B0604020202020204" pitchFamily="34" charset="0"/>
              </a:rPr>
              <a:t>(np. w trakcie głosowania wystąpiły zdarzenia, które mogły spowodować wystąpienie tych różnic).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pole tekstowe 5"/>
          <p:cNvSpPr txBox="1">
            <a:spLocks noChangeArrowheads="1"/>
          </p:cNvSpPr>
          <p:nvPr/>
        </p:nvSpPr>
        <p:spPr bwMode="auto">
          <a:xfrm>
            <a:off x="11874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PROTOKÓŁ PRZEKAZANIA</a:t>
            </a:r>
          </a:p>
        </p:txBody>
      </p:sp>
      <p:pic>
        <p:nvPicPr>
          <p:cNvPr id="102403" name="Obraz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908050"/>
            <a:ext cx="4203700" cy="566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04" name="Obraz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71975" y="966788"/>
            <a:ext cx="4232275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Prostokąt 7"/>
          <p:cNvSpPr/>
          <p:nvPr/>
        </p:nvSpPr>
        <p:spPr>
          <a:xfrm>
            <a:off x="4371975" y="966788"/>
            <a:ext cx="4292600" cy="5707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950" y="966788"/>
            <a:ext cx="4176713" cy="5707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pole tekstowe 5"/>
          <p:cNvSpPr txBox="1">
            <a:spLocks noChangeArrowheads="1"/>
          </p:cNvSpPr>
          <p:nvPr/>
        </p:nvSpPr>
        <p:spPr bwMode="auto">
          <a:xfrm>
            <a:off x="11874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PROTOKÓŁ PRZEKAZANIA</a:t>
            </a:r>
          </a:p>
        </p:txBody>
      </p:sp>
      <p:pic>
        <p:nvPicPr>
          <p:cNvPr id="103427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908050"/>
            <a:ext cx="398145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28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950913"/>
            <a:ext cx="4046538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4356100" y="995363"/>
            <a:ext cx="3960813" cy="567848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107950" y="995363"/>
            <a:ext cx="4103688" cy="567848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Obraz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887413"/>
            <a:ext cx="4264025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451" name="pole tekstowe 5"/>
          <p:cNvSpPr txBox="1">
            <a:spLocks noChangeArrowheads="1"/>
          </p:cNvSpPr>
          <p:nvPr/>
        </p:nvSpPr>
        <p:spPr bwMode="auto">
          <a:xfrm>
            <a:off x="11874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PROTOKÓŁ PRZEKAZANIA</a:t>
            </a:r>
          </a:p>
        </p:txBody>
      </p:sp>
      <p:pic>
        <p:nvPicPr>
          <p:cNvPr id="104452" name="Obraz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981075"/>
            <a:ext cx="4141788" cy="566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rostokąt 3"/>
          <p:cNvSpPr/>
          <p:nvPr/>
        </p:nvSpPr>
        <p:spPr>
          <a:xfrm>
            <a:off x="107950" y="981075"/>
            <a:ext cx="4103688" cy="5692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4457700" y="981075"/>
            <a:ext cx="4103688" cy="5692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pole tekstowe 5"/>
          <p:cNvSpPr txBox="1">
            <a:spLocks noChangeArrowheads="1"/>
          </p:cNvSpPr>
          <p:nvPr/>
        </p:nvSpPr>
        <p:spPr bwMode="auto">
          <a:xfrm>
            <a:off x="1187450" y="476250"/>
            <a:ext cx="84248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            PROTOKÓŁ PRZEKAZANIA</a:t>
            </a:r>
          </a:p>
        </p:txBody>
      </p:sp>
      <p:sp>
        <p:nvSpPr>
          <p:cNvPr id="5123" name="pole tekstowe 1"/>
          <p:cNvSpPr txBox="1">
            <a:spLocks noChangeArrowheads="1"/>
          </p:cNvSpPr>
          <p:nvPr/>
        </p:nvSpPr>
        <p:spPr bwMode="auto">
          <a:xfrm>
            <a:off x="219075" y="1412875"/>
            <a:ext cx="8567738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pl-PL" altLang="pl-PL" b="1" dirty="0" smtClean="0"/>
              <a:t>Komisja ds. przeprowadzenia głosowania w obwodzie powinna na bieżąco odnotowywać na osobnym, ręcznie sporządzonym </a:t>
            </a:r>
            <a:r>
              <a:rPr lang="pl-PL" altLang="pl-PL" b="1" dirty="0" smtClean="0">
                <a:solidFill>
                  <a:srgbClr val="C00000"/>
                </a:solidFill>
              </a:rPr>
              <a:t>roboczym wykazie</a:t>
            </a:r>
            <a:r>
              <a:rPr lang="pl-PL" altLang="pl-PL" b="1" dirty="0" smtClean="0"/>
              <a:t>, ilość osób (bez podawania ich nazwisk), głosujących przy wykorzystaniu nakładek na karty do głosowania sporządzonych w alfabecie Braille`a. </a:t>
            </a:r>
          </a:p>
          <a:p>
            <a:pPr algn="just">
              <a:defRPr/>
            </a:pPr>
            <a:r>
              <a:rPr lang="pl-PL" altLang="pl-PL" b="1" dirty="0" smtClean="0">
                <a:solidFill>
                  <a:srgbClr val="C00000"/>
                </a:solidFill>
              </a:rPr>
              <a:t>Fakt głosowania przy pomocy nakładki odnotowuje przewodniczący komisji lub jego zastępca.</a:t>
            </a:r>
          </a:p>
          <a:p>
            <a:pPr>
              <a:defRPr/>
            </a:pPr>
            <a:endParaRPr lang="pl-PL" altLang="pl-PL" sz="1050" b="1" dirty="0" smtClean="0"/>
          </a:p>
          <a:p>
            <a:pPr algn="just">
              <a:defRPr/>
            </a:pPr>
            <a:r>
              <a:rPr lang="pl-PL" altLang="pl-PL" b="1" dirty="0" smtClean="0"/>
              <a:t>Powyższe jest szczególnie istotne w przypadku, gdy przy wykorzystaniu nakładki zagłosuje kilka osób, w różnych porach dnia, przy różnym składzie obwodowej komisji wyborczej.</a:t>
            </a:r>
          </a:p>
        </p:txBody>
      </p:sp>
      <p:pic>
        <p:nvPicPr>
          <p:cNvPr id="105476" name="Obraz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732463"/>
            <a:ext cx="6659562" cy="84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7" name="Obraz 4" descr="Les médias sociaux: une culture pédagogique à développer ...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70713" y="4013200"/>
            <a:ext cx="1620837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78" name="Prostokąt 5"/>
          <p:cNvSpPr>
            <a:spLocks noChangeArrowheads="1"/>
          </p:cNvSpPr>
          <p:nvPr/>
        </p:nvSpPr>
        <p:spPr bwMode="auto">
          <a:xfrm>
            <a:off x="250825" y="4316413"/>
            <a:ext cx="63150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l-PL" altLang="pl-PL" b="1"/>
              <a:t>W przypadku, gdy liczba wyborców głosujących przy pomocy nakładki do głosowania wynosi „0”, taką liczbę należy wpisać w punkcie XII. NAKŁADKI NA KARTY DO GŁOSOWANIA ppkt. 1. </a:t>
            </a:r>
            <a:r>
              <a:rPr lang="pl-PL" altLang="pl-PL" b="1" i="1"/>
              <a:t>Protokołu przekazania</a:t>
            </a:r>
            <a:r>
              <a:rPr lang="pl-PL" altLang="pl-PL" b="1"/>
              <a:t>.</a:t>
            </a:r>
          </a:p>
        </p:txBody>
      </p:sp>
      <p:sp>
        <p:nvSpPr>
          <p:cNvPr id="105479" name="pole tekstowe 6"/>
          <p:cNvSpPr txBox="1">
            <a:spLocks noChangeArrowheads="1"/>
          </p:cNvSpPr>
          <p:nvPr/>
        </p:nvSpPr>
        <p:spPr bwMode="auto">
          <a:xfrm>
            <a:off x="7054850" y="4068763"/>
            <a:ext cx="16208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1600" i="1">
                <a:latin typeface="Kaufmann BT" pitchFamily="66" charset="0"/>
                <a:ea typeface="MV Boli" pitchFamily="2" charset="0"/>
                <a:cs typeface="MV Boli" pitchFamily="2" charset="0"/>
              </a:rPr>
              <a:t>Głosowanie - nakładki</a:t>
            </a:r>
          </a:p>
        </p:txBody>
      </p:sp>
      <p:pic>
        <p:nvPicPr>
          <p:cNvPr id="11" name="Pismo odręczn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85025" y="4779963"/>
            <a:ext cx="97948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5481" name="pole tekstowe 18"/>
          <p:cNvSpPr txBox="1">
            <a:spLocks noChangeArrowheads="1"/>
          </p:cNvSpPr>
          <p:nvPr/>
        </p:nvSpPr>
        <p:spPr bwMode="auto">
          <a:xfrm>
            <a:off x="6388100" y="6049963"/>
            <a:ext cx="2873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b="1"/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Prostokąt 8"/>
          <p:cNvSpPr>
            <a:spLocks noChangeArrowheads="1"/>
          </p:cNvSpPr>
          <p:nvPr/>
        </p:nvSpPr>
        <p:spPr bwMode="auto">
          <a:xfrm>
            <a:off x="1763713" y="476250"/>
            <a:ext cx="45720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altLang="pl-PL" sz="2000" b="1">
                <a:solidFill>
                  <a:srgbClr val="9D032A"/>
                </a:solidFill>
                <a:latin typeface="Arial Black" pitchFamily="34" charset="0"/>
              </a:rPr>
              <a:t>PRZEKAZANIE DOKUMENTÓW</a:t>
            </a:r>
          </a:p>
          <a:p>
            <a:pPr algn="ctr"/>
            <a:r>
              <a:rPr lang="pl-PL" altLang="pl-PL" b="1">
                <a:solidFill>
                  <a:srgbClr val="9D032A"/>
                </a:solidFill>
                <a:latin typeface="Arial Black" pitchFamily="34" charset="0"/>
                <a:cs typeface="Arial" charset="0"/>
              </a:rPr>
              <a:t>(zadania wykonywane wspólnie)   </a:t>
            </a:r>
          </a:p>
        </p:txBody>
      </p:sp>
      <p:sp>
        <p:nvSpPr>
          <p:cNvPr id="106499" name="Prostokąt 9"/>
          <p:cNvSpPr>
            <a:spLocks noChangeArrowheads="1"/>
          </p:cNvSpPr>
          <p:nvPr/>
        </p:nvSpPr>
        <p:spPr bwMode="auto">
          <a:xfrm>
            <a:off x="179388" y="1341438"/>
            <a:ext cx="8569325" cy="535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/>
              <a:t>Protokół przekazania podpisują wszyscy obecni przy przekazaniu członkowie każdej z komisji obwodowej – obowiązkowo przewodniczący lub zastępcy.</a:t>
            </a:r>
          </a:p>
          <a:p>
            <a:pPr marL="342900" indent="-342900">
              <a:buFont typeface="Wingdings" pitchFamily="2" charset="2"/>
              <a:buChar char="Ø"/>
            </a:pPr>
            <a:endParaRPr lang="pl-PL" altLang="pl-PL" sz="1900" b="1"/>
          </a:p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/>
              <a:t>Protokół opatruje się </a:t>
            </a:r>
            <a:r>
              <a:rPr lang="pl-PL" altLang="pl-PL" sz="1900" b="1">
                <a:latin typeface="Arial Black" pitchFamily="34" charset="0"/>
              </a:rPr>
              <a:t>pieczęcią obwodowej komisji wyborczej ds. ustalenia wyników</a:t>
            </a:r>
            <a:r>
              <a:rPr lang="pl-PL" altLang="pl-PL" sz="1900" b="1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endParaRPr lang="pl-PL" altLang="pl-PL" sz="1900" b="1"/>
          </a:p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/>
              <a:t>Każdy z członków komisji obwodowych oraz mąż zaufania, a także obserwator społeczny może zażądać otrzymania kopii protokołu  przekazania.</a:t>
            </a:r>
          </a:p>
          <a:p>
            <a:pPr marL="342900" indent="-342900">
              <a:buFont typeface="Wingdings" pitchFamily="2" charset="2"/>
              <a:buChar char="Ø"/>
            </a:pPr>
            <a:endParaRPr lang="pl-PL" altLang="pl-PL" sz="1900" b="1">
              <a:solidFill>
                <a:srgbClr val="9D032A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>
                <a:solidFill>
                  <a:srgbClr val="9D032A"/>
                </a:solidFill>
              </a:rPr>
              <a:t>Z chwilą podpisania protokołu przekazania obwodowa komisja wyborcza ds. przeprowadzenia głosowania w obwodzie kończy pracę i opuszcza lokal. </a:t>
            </a:r>
          </a:p>
          <a:p>
            <a:pPr marL="342900" indent="-342900">
              <a:buFont typeface="Wingdings" pitchFamily="2" charset="2"/>
              <a:buChar char="Ø"/>
            </a:pPr>
            <a:endParaRPr lang="pl-PL" altLang="pl-PL" sz="1900" b="1"/>
          </a:p>
          <a:p>
            <a:pPr marL="342900" indent="-342900">
              <a:buFont typeface="Wingdings" pitchFamily="2" charset="2"/>
              <a:buChar char="Ø"/>
            </a:pPr>
            <a:r>
              <a:rPr lang="pl-PL" altLang="pl-PL" sz="1900" b="1"/>
              <a:t>Protokół przekazania obwodowa komisja wyborcza ds. ustalenia wyników głosowania w obwodzie przekazuje gminnej komisji wyborczej wraz z protokołem głosowania w obwodzie.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Symbol zastępczy tekstu 1"/>
          <p:cNvSpPr>
            <a:spLocks noGrp="1"/>
          </p:cNvSpPr>
          <p:nvPr>
            <p:ph type="body" sz="quarter" idx="10"/>
          </p:nvPr>
        </p:nvSpPr>
        <p:spPr>
          <a:xfrm>
            <a:off x="34925" y="34925"/>
            <a:ext cx="9148763" cy="685800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  <a:p>
            <a:pPr eaLnBrk="1" hangingPunct="1">
              <a:spcBef>
                <a:spcPct val="0"/>
              </a:spcBef>
            </a:pPr>
            <a:endParaRPr lang="pl-PL" altLang="pl-PL" sz="2800" smtClean="0"/>
          </a:p>
          <a:p>
            <a:pPr eaLnBrk="1" hangingPunct="1">
              <a:spcBef>
                <a:spcPct val="0"/>
              </a:spcBef>
            </a:pPr>
            <a:endParaRPr lang="pl-PL" altLang="pl-PL" sz="3200" smtClean="0"/>
          </a:p>
        </p:txBody>
      </p:sp>
      <p:sp>
        <p:nvSpPr>
          <p:cNvPr id="123907" name="pole tekstowe 2"/>
          <p:cNvSpPr txBox="1">
            <a:spLocks noChangeArrowheads="1"/>
          </p:cNvSpPr>
          <p:nvPr/>
        </p:nvSpPr>
        <p:spPr bwMode="auto">
          <a:xfrm>
            <a:off x="3563938" y="620713"/>
            <a:ext cx="532923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altLang="pl-PL" sz="4000" b="1">
                <a:solidFill>
                  <a:srgbClr val="FFFFFF"/>
                </a:solidFill>
              </a:rPr>
              <a:t>Dziękujemy Państwu </a:t>
            </a:r>
          </a:p>
          <a:p>
            <a:r>
              <a:rPr lang="pl-PL" altLang="pl-PL" sz="4000" b="1">
                <a:solidFill>
                  <a:srgbClr val="FFFFFF"/>
                </a:solidFill>
              </a:rPr>
              <a:t>za uwagę</a:t>
            </a:r>
          </a:p>
          <a:p>
            <a:endParaRPr lang="pl-PL" altLang="pl-PL">
              <a:solidFill>
                <a:srgbClr val="58595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kłady scenorysów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OJEKT PREZENTACJI. Referendum ogólnokrajowe. 4x3">
  <a:themeElements>
    <a:clrScheme name="SIW KBW">
      <a:dk1>
        <a:srgbClr val="58595B"/>
      </a:dk1>
      <a:lt1>
        <a:srgbClr val="58595B"/>
      </a:lt1>
      <a:dk2>
        <a:srgbClr val="FFFFFF"/>
      </a:dk2>
      <a:lt2>
        <a:srgbClr val="FFFFFF"/>
      </a:lt2>
      <a:accent1>
        <a:srgbClr val="FFFFFF"/>
      </a:accent1>
      <a:accent2>
        <a:srgbClr val="9D032A"/>
      </a:accent2>
      <a:accent3>
        <a:srgbClr val="58595B"/>
      </a:accent3>
      <a:accent4>
        <a:srgbClr val="8064A2"/>
      </a:accent4>
      <a:accent5>
        <a:srgbClr val="4BACC6"/>
      </a:accent5>
      <a:accent6>
        <a:srgbClr val="F79646"/>
      </a:accent6>
      <a:hlink>
        <a:srgbClr val="9D032A"/>
      </a:hlink>
      <a:folHlink>
        <a:srgbClr val="58595B"/>
      </a:folHlink>
    </a:clrScheme>
    <a:fontScheme name="SIW KBW">
      <a:majorFont>
        <a:latin typeface="Neo Sans Pro"/>
        <a:ea typeface=""/>
        <a:cs typeface=""/>
      </a:majorFont>
      <a:minorFont>
        <a:latin typeface="Open Sans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IRMOWY ppt.pptx" id="{F0BC9676-ADEC-4B03-9E55-3A42CC251B88}" vid="{B841A912-B6FB-4332-B617-C39BEA920CF8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24077</TotalTime>
  <Words>3764</Words>
  <Application>Microsoft Office PowerPoint</Application>
  <PresentationFormat>Pokaz na ekranie (4:3)</PresentationFormat>
  <Paragraphs>620</Paragraphs>
  <Slides>64</Slides>
  <Notes>8</Notes>
  <HiddenSlides>0</HiddenSlides>
  <MMClips>0</MMClips>
  <ScaleCrop>false</ScaleCrop>
  <HeadingPairs>
    <vt:vector size="6" baseType="variant">
      <vt:variant>
        <vt:lpstr>Używane czcionki</vt:lpstr>
      </vt:variant>
      <vt:variant>
        <vt:i4>14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64</vt:i4>
      </vt:variant>
    </vt:vector>
  </HeadingPairs>
  <TitlesOfParts>
    <vt:vector size="80" baseType="lpstr">
      <vt:lpstr>Arial</vt:lpstr>
      <vt:lpstr>Calibri Light</vt:lpstr>
      <vt:lpstr>Calibri</vt:lpstr>
      <vt:lpstr>Neo Sans Pro</vt:lpstr>
      <vt:lpstr>Open Sans</vt:lpstr>
      <vt:lpstr>Arial Black</vt:lpstr>
      <vt:lpstr>Franklin Gothic Book</vt:lpstr>
      <vt:lpstr>Wingdings</vt:lpstr>
      <vt:lpstr>Times New Roman</vt:lpstr>
      <vt:lpstr>SimSun</vt:lpstr>
      <vt:lpstr>Corbel</vt:lpstr>
      <vt:lpstr>Franklin Gothic Demi</vt:lpstr>
      <vt:lpstr>Kaufmann BT</vt:lpstr>
      <vt:lpstr>MV Boli</vt:lpstr>
      <vt:lpstr>Układy scenorysów</vt:lpstr>
      <vt:lpstr>PROJEKT PREZENTACJI. Referendum ogólnokrajowe. 4x3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  <vt:lpstr>Slajd 53</vt:lpstr>
      <vt:lpstr>Slajd 54</vt:lpstr>
      <vt:lpstr>Slajd 55</vt:lpstr>
      <vt:lpstr>Slajd 56</vt:lpstr>
      <vt:lpstr>Slajd 57</vt:lpstr>
      <vt:lpstr>Slajd 58</vt:lpstr>
      <vt:lpstr>Slajd 59</vt:lpstr>
      <vt:lpstr>Slajd 60</vt:lpstr>
      <vt:lpstr>Slajd 61</vt:lpstr>
      <vt:lpstr>Slajd 62</vt:lpstr>
      <vt:lpstr>Slajd 63</vt:lpstr>
      <vt:lpstr>Slajd 64</vt:lpstr>
    </vt:vector>
  </TitlesOfParts>
  <Company>KBWOL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Krajowe Biuro Wyborcze w Olsztynie</dc:creator>
  <cp:lastModifiedBy>jka</cp:lastModifiedBy>
  <cp:revision>3316</cp:revision>
  <cp:lastPrinted>2018-05-15T10:39:02Z</cp:lastPrinted>
  <dcterms:created xsi:type="dcterms:W3CDTF">2014-05-06T10:10:29Z</dcterms:created>
  <dcterms:modified xsi:type="dcterms:W3CDTF">2018-10-07T15:04:11Z</dcterms:modified>
</cp:coreProperties>
</file>